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9" r:id="rId3"/>
    <p:sldId id="293" r:id="rId4"/>
    <p:sldId id="297" r:id="rId5"/>
    <p:sldId id="258" r:id="rId6"/>
    <p:sldId id="274" r:id="rId7"/>
    <p:sldId id="281" r:id="rId8"/>
    <p:sldId id="295" r:id="rId9"/>
    <p:sldId id="282" r:id="rId10"/>
    <p:sldId id="265" r:id="rId11"/>
    <p:sldId id="290" r:id="rId12"/>
    <p:sldId id="287" r:id="rId13"/>
    <p:sldId id="284" r:id="rId14"/>
    <p:sldId id="285" r:id="rId15"/>
    <p:sldId id="286" r:id="rId16"/>
    <p:sldId id="269" r:id="rId17"/>
    <p:sldId id="288" r:id="rId18"/>
    <p:sldId id="296" r:id="rId19"/>
    <p:sldId id="276" r:id="rId20"/>
    <p:sldId id="291" r:id="rId21"/>
  </p:sldIdLst>
  <p:sldSz cx="9144000" cy="6858000" type="screen4x3"/>
  <p:notesSz cx="6888163" cy="100203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014" autoAdjust="0"/>
  </p:normalViewPr>
  <p:slideViewPr>
    <p:cSldViewPr>
      <p:cViewPr>
        <p:scale>
          <a:sx n="60" d="100"/>
          <a:sy n="60" d="100"/>
        </p:scale>
        <p:origin x="-165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3" d="100"/>
          <a:sy n="93" d="100"/>
        </p:scale>
        <p:origin x="-2820" y="-120"/>
      </p:cViewPr>
      <p:guideLst>
        <p:guide orient="horz" pos="3156"/>
        <p:guide pos="21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r\Documents\Mes%20donn&#233;es\Recherche\Recherche%20TBI\Entretiens-son\2014\Analyse%20du%20corpu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Olivier\Documents\Mes%20donn&#233;es\Recherche\Recherche%20TBI\Entretiens-son\2014\Analyse%20du%20corpu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'CE2-CM2'!$A$9</c:f>
              <c:strCache>
                <c:ptCount val="1"/>
                <c:pt idx="0">
                  <c:v>CE2</c:v>
                </c:pt>
              </c:strCache>
            </c:strRef>
          </c:tx>
          <c:invertIfNegative val="0"/>
          <c:cat>
            <c:strRef>
              <c:f>'CE2-CM2'!$B$8:$N$8</c:f>
              <c:strCache>
                <c:ptCount val="13"/>
                <c:pt idx="0">
                  <c:v>Ordinateur</c:v>
                </c:pt>
                <c:pt idx="1">
                  <c:v>Electricité</c:v>
                </c:pt>
                <c:pt idx="2">
                  <c:v>Projecteur</c:v>
                </c:pt>
                <c:pt idx="3">
                  <c:v>Crayon</c:v>
                </c:pt>
                <c:pt idx="4">
                  <c:v>Ne sais pas</c:v>
                </c:pt>
                <c:pt idx="5">
                  <c:v>Télécommande</c:v>
                </c:pt>
                <c:pt idx="6">
                  <c:v>Clé</c:v>
                </c:pt>
                <c:pt idx="7">
                  <c:v>Tactilement</c:v>
                </c:pt>
                <c:pt idx="8">
                  <c:v>Fils</c:v>
                </c:pt>
                <c:pt idx="9">
                  <c:v>Mot de passe</c:v>
                </c:pt>
                <c:pt idx="10">
                  <c:v>Smart Notebook</c:v>
                </c:pt>
                <c:pt idx="11">
                  <c:v>Moteur</c:v>
                </c:pt>
                <c:pt idx="12">
                  <c:v>Ecrou</c:v>
                </c:pt>
              </c:strCache>
            </c:strRef>
          </c:cat>
          <c:val>
            <c:numRef>
              <c:f>'CE2-CM2'!$B$9:$N$9</c:f>
              <c:numCache>
                <c:formatCode>General</c:formatCode>
                <c:ptCount val="13"/>
                <c:pt idx="0">
                  <c:v>6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0</c:v>
                </c:pt>
                <c:pt idx="5">
                  <c:v>1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</c:ser>
        <c:ser>
          <c:idx val="1"/>
          <c:order val="1"/>
          <c:tx>
            <c:strRef>
              <c:f>'CE2-CM2'!$A$10</c:f>
              <c:strCache>
                <c:ptCount val="1"/>
                <c:pt idx="0">
                  <c:v>CM1</c:v>
                </c:pt>
              </c:strCache>
            </c:strRef>
          </c:tx>
          <c:invertIfNegative val="0"/>
          <c:cat>
            <c:strRef>
              <c:f>'CE2-CM2'!$B$8:$N$8</c:f>
              <c:strCache>
                <c:ptCount val="13"/>
                <c:pt idx="0">
                  <c:v>Ordinateur</c:v>
                </c:pt>
                <c:pt idx="1">
                  <c:v>Electricité</c:v>
                </c:pt>
                <c:pt idx="2">
                  <c:v>Projecteur</c:v>
                </c:pt>
                <c:pt idx="3">
                  <c:v>Crayon</c:v>
                </c:pt>
                <c:pt idx="4">
                  <c:v>Ne sais pas</c:v>
                </c:pt>
                <c:pt idx="5">
                  <c:v>Télécommande</c:v>
                </c:pt>
                <c:pt idx="6">
                  <c:v>Clé</c:v>
                </c:pt>
                <c:pt idx="7">
                  <c:v>Tactilement</c:v>
                </c:pt>
                <c:pt idx="8">
                  <c:v>Fils</c:v>
                </c:pt>
                <c:pt idx="9">
                  <c:v>Mot de passe</c:v>
                </c:pt>
                <c:pt idx="10">
                  <c:v>Smart Notebook</c:v>
                </c:pt>
                <c:pt idx="11">
                  <c:v>Moteur</c:v>
                </c:pt>
                <c:pt idx="12">
                  <c:v>Ecrou</c:v>
                </c:pt>
              </c:strCache>
            </c:strRef>
          </c:cat>
          <c:val>
            <c:numRef>
              <c:f>'CE2-CM2'!$B$10:$N$10</c:f>
              <c:numCache>
                <c:formatCode>General</c:formatCode>
                <c:ptCount val="13"/>
                <c:pt idx="0">
                  <c:v>12</c:v>
                </c:pt>
                <c:pt idx="1">
                  <c:v>8</c:v>
                </c:pt>
                <c:pt idx="2">
                  <c:v>4</c:v>
                </c:pt>
                <c:pt idx="3">
                  <c:v>0</c:v>
                </c:pt>
                <c:pt idx="4">
                  <c:v>2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0</c:v>
                </c:pt>
              </c:numCache>
            </c:numRef>
          </c:val>
        </c:ser>
        <c:ser>
          <c:idx val="2"/>
          <c:order val="2"/>
          <c:tx>
            <c:strRef>
              <c:f>'CE2-CM2'!$A$11</c:f>
              <c:strCache>
                <c:ptCount val="1"/>
                <c:pt idx="0">
                  <c:v>CM2</c:v>
                </c:pt>
              </c:strCache>
            </c:strRef>
          </c:tx>
          <c:invertIfNegative val="0"/>
          <c:cat>
            <c:strRef>
              <c:f>'CE2-CM2'!$B$8:$N$8</c:f>
              <c:strCache>
                <c:ptCount val="13"/>
                <c:pt idx="0">
                  <c:v>Ordinateur</c:v>
                </c:pt>
                <c:pt idx="1">
                  <c:v>Electricité</c:v>
                </c:pt>
                <c:pt idx="2">
                  <c:v>Projecteur</c:v>
                </c:pt>
                <c:pt idx="3">
                  <c:v>Crayon</c:v>
                </c:pt>
                <c:pt idx="4">
                  <c:v>Ne sais pas</c:v>
                </c:pt>
                <c:pt idx="5">
                  <c:v>Télécommande</c:v>
                </c:pt>
                <c:pt idx="6">
                  <c:v>Clé</c:v>
                </c:pt>
                <c:pt idx="7">
                  <c:v>Tactilement</c:v>
                </c:pt>
                <c:pt idx="8">
                  <c:v>Fils</c:v>
                </c:pt>
                <c:pt idx="9">
                  <c:v>Mot de passe</c:v>
                </c:pt>
                <c:pt idx="10">
                  <c:v>Smart Notebook</c:v>
                </c:pt>
                <c:pt idx="11">
                  <c:v>Moteur</c:v>
                </c:pt>
                <c:pt idx="12">
                  <c:v>Ecrou</c:v>
                </c:pt>
              </c:strCache>
            </c:strRef>
          </c:cat>
          <c:val>
            <c:numRef>
              <c:f>'CE2-CM2'!$B$11:$N$11</c:f>
              <c:numCache>
                <c:formatCode>General</c:formatCode>
                <c:ptCount val="13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1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</c:v>
                </c:pt>
                <c:pt idx="1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696128"/>
        <c:axId val="49710208"/>
      </c:barChart>
      <c:catAx>
        <c:axId val="4969612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fr-FR"/>
          </a:p>
        </c:txPr>
        <c:crossAx val="49710208"/>
        <c:crosses val="autoZero"/>
        <c:auto val="1"/>
        <c:lblAlgn val="ctr"/>
        <c:lblOffset val="100"/>
        <c:noMultiLvlLbl val="0"/>
      </c:catAx>
      <c:valAx>
        <c:axId val="4971020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4969612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600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'CE2-CM2'!$B$23</c:f>
              <c:strCache>
                <c:ptCount val="1"/>
                <c:pt idx="0">
                  <c:v>CE2</c:v>
                </c:pt>
              </c:strCache>
            </c:strRef>
          </c:tx>
          <c:invertIfNegative val="0"/>
          <c:cat>
            <c:strRef>
              <c:f>'CE2-CM2'!$A$24:$A$35</c:f>
              <c:strCache>
                <c:ptCount val="12"/>
                <c:pt idx="0">
                  <c:v>Des fils électriques.</c:v>
                </c:pt>
                <c:pt idx="1">
                  <c:v>Electricité</c:v>
                </c:pt>
                <c:pt idx="2">
                  <c:v>Une carte mémoire.</c:v>
                </c:pt>
                <c:pt idx="3">
                  <c:v>Batterie</c:v>
                </c:pt>
                <c:pt idx="4">
                  <c:v>Des mécanismes.</c:v>
                </c:pt>
                <c:pt idx="5">
                  <c:v>Un ordinateur.</c:v>
                </c:pt>
                <c:pt idx="6">
                  <c:v>Une puce.</c:v>
                </c:pt>
                <c:pt idx="7">
                  <c:v>Un moteur.</c:v>
                </c:pt>
                <c:pt idx="8">
                  <c:v>Un mécanisme interactif </c:v>
                </c:pt>
                <c:pt idx="9">
                  <c:v>Des fichiers.</c:v>
                </c:pt>
                <c:pt idx="10">
                  <c:v>Un disque dur.</c:v>
                </c:pt>
                <c:pt idx="11">
                  <c:v>Il n'y a rien</c:v>
                </c:pt>
              </c:strCache>
            </c:strRef>
          </c:cat>
          <c:val>
            <c:numRef>
              <c:f>'CE2-CM2'!$B$24:$B$35</c:f>
              <c:numCache>
                <c:formatCode>General</c:formatCode>
                <c:ptCount val="12"/>
                <c:pt idx="0">
                  <c:v>4</c:v>
                </c:pt>
                <c:pt idx="1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ser>
          <c:idx val="1"/>
          <c:order val="1"/>
          <c:tx>
            <c:strRef>
              <c:f>'CE2-CM2'!$C$23</c:f>
              <c:strCache>
                <c:ptCount val="1"/>
                <c:pt idx="0">
                  <c:v>CM1</c:v>
                </c:pt>
              </c:strCache>
            </c:strRef>
          </c:tx>
          <c:invertIfNegative val="0"/>
          <c:cat>
            <c:strRef>
              <c:f>'CE2-CM2'!$A$24:$A$35</c:f>
              <c:strCache>
                <c:ptCount val="12"/>
                <c:pt idx="0">
                  <c:v>Des fils électriques.</c:v>
                </c:pt>
                <c:pt idx="1">
                  <c:v>Electricité</c:v>
                </c:pt>
                <c:pt idx="2">
                  <c:v>Une carte mémoire.</c:v>
                </c:pt>
                <c:pt idx="3">
                  <c:v>Batterie</c:v>
                </c:pt>
                <c:pt idx="4">
                  <c:v>Des mécanismes.</c:v>
                </c:pt>
                <c:pt idx="5">
                  <c:v>Un ordinateur.</c:v>
                </c:pt>
                <c:pt idx="6">
                  <c:v>Une puce.</c:v>
                </c:pt>
                <c:pt idx="7">
                  <c:v>Un moteur.</c:v>
                </c:pt>
                <c:pt idx="8">
                  <c:v>Un mécanisme interactif </c:v>
                </c:pt>
                <c:pt idx="9">
                  <c:v>Des fichiers.</c:v>
                </c:pt>
                <c:pt idx="10">
                  <c:v>Un disque dur.</c:v>
                </c:pt>
                <c:pt idx="11">
                  <c:v>Il n'y a rien</c:v>
                </c:pt>
              </c:strCache>
            </c:strRef>
          </c:cat>
          <c:val>
            <c:numRef>
              <c:f>'CE2-CM2'!$C$24:$C$35</c:f>
              <c:numCache>
                <c:formatCode>General</c:formatCode>
                <c:ptCount val="12"/>
                <c:pt idx="0">
                  <c:v>12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</c:v>
                </c:pt>
                <c:pt idx="6">
                  <c:v>1</c:v>
                </c:pt>
                <c:pt idx="7">
                  <c:v>1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  <c:pt idx="11">
                  <c:v>1</c:v>
                </c:pt>
              </c:numCache>
            </c:numRef>
          </c:val>
        </c:ser>
        <c:ser>
          <c:idx val="2"/>
          <c:order val="2"/>
          <c:tx>
            <c:strRef>
              <c:f>'CE2-CM2'!$D$23</c:f>
              <c:strCache>
                <c:ptCount val="1"/>
                <c:pt idx="0">
                  <c:v>CM2</c:v>
                </c:pt>
              </c:strCache>
            </c:strRef>
          </c:tx>
          <c:invertIfNegative val="0"/>
          <c:cat>
            <c:strRef>
              <c:f>'CE2-CM2'!$A$24:$A$35</c:f>
              <c:strCache>
                <c:ptCount val="12"/>
                <c:pt idx="0">
                  <c:v>Des fils électriques.</c:v>
                </c:pt>
                <c:pt idx="1">
                  <c:v>Electricité</c:v>
                </c:pt>
                <c:pt idx="2">
                  <c:v>Une carte mémoire.</c:v>
                </c:pt>
                <c:pt idx="3">
                  <c:v>Batterie</c:v>
                </c:pt>
                <c:pt idx="4">
                  <c:v>Des mécanismes.</c:v>
                </c:pt>
                <c:pt idx="5">
                  <c:v>Un ordinateur.</c:v>
                </c:pt>
                <c:pt idx="6">
                  <c:v>Une puce.</c:v>
                </c:pt>
                <c:pt idx="7">
                  <c:v>Un moteur.</c:v>
                </c:pt>
                <c:pt idx="8">
                  <c:v>Un mécanisme interactif </c:v>
                </c:pt>
                <c:pt idx="9">
                  <c:v>Des fichiers.</c:v>
                </c:pt>
                <c:pt idx="10">
                  <c:v>Un disque dur.</c:v>
                </c:pt>
                <c:pt idx="11">
                  <c:v>Il n'y a rien</c:v>
                </c:pt>
              </c:strCache>
            </c:strRef>
          </c:cat>
          <c:val>
            <c:numRef>
              <c:f>'CE2-CM2'!$D$24:$D$35</c:f>
              <c:numCache>
                <c:formatCode>General</c:formatCode>
                <c:ptCount val="12"/>
                <c:pt idx="0">
                  <c:v>7</c:v>
                </c:pt>
                <c:pt idx="1">
                  <c:v>0</c:v>
                </c:pt>
                <c:pt idx="2">
                  <c:v>4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766400"/>
        <c:axId val="49767936"/>
      </c:barChart>
      <c:catAx>
        <c:axId val="4976640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fr-FR"/>
          </a:p>
        </c:txPr>
        <c:crossAx val="49767936"/>
        <c:crosses val="autoZero"/>
        <c:auto val="1"/>
        <c:lblAlgn val="ctr"/>
        <c:lblOffset val="100"/>
        <c:noMultiLvlLbl val="0"/>
      </c:catAx>
      <c:valAx>
        <c:axId val="4976793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4976640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800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89075" cy="500495"/>
          </a:xfrm>
          <a:prstGeom prst="rect">
            <a:avLst/>
          </a:prstGeom>
          <a:noFill/>
          <a:ln>
            <a:noFill/>
          </a:ln>
        </p:spPr>
        <p:txBody>
          <a:bodyPr vert="horz" wrap="none" lIns="91278" tIns="45639" rIns="91278" bIns="45639" anchorCtr="0" compatLnSpc="1"/>
          <a:lstStyle/>
          <a:p>
            <a:pPr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  <a:defRPr sz="1400"/>
            </a:pPr>
            <a:endParaRPr lang="fr-FR" sz="1400">
              <a:solidFill>
                <a:srgbClr val="FFFFFF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a date 2"/>
          <p:cNvSpPr txBox="1">
            <a:spLocks noGrp="1"/>
          </p:cNvSpPr>
          <p:nvPr>
            <p:ph type="dt" sz="quarter" idx="1"/>
          </p:nvPr>
        </p:nvSpPr>
        <p:spPr>
          <a:xfrm>
            <a:off x="3899445" y="0"/>
            <a:ext cx="2989075" cy="500495"/>
          </a:xfrm>
          <a:prstGeom prst="rect">
            <a:avLst/>
          </a:prstGeom>
          <a:noFill/>
          <a:ln>
            <a:noFill/>
          </a:ln>
        </p:spPr>
        <p:txBody>
          <a:bodyPr vert="horz" wrap="none" lIns="91278" tIns="45639" rIns="91278" bIns="45639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  <a:defRPr sz="1400"/>
            </a:pPr>
            <a:endParaRPr lang="fr-FR" sz="1400">
              <a:solidFill>
                <a:srgbClr val="FFFFFF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4" name="Espace réservé du pied de page 3"/>
          <p:cNvSpPr txBox="1">
            <a:spLocks noGrp="1"/>
          </p:cNvSpPr>
          <p:nvPr>
            <p:ph type="ftr" sz="quarter" idx="2"/>
          </p:nvPr>
        </p:nvSpPr>
        <p:spPr>
          <a:xfrm>
            <a:off x="0" y="9519998"/>
            <a:ext cx="2989075" cy="500495"/>
          </a:xfrm>
          <a:prstGeom prst="rect">
            <a:avLst/>
          </a:prstGeom>
          <a:noFill/>
          <a:ln>
            <a:noFill/>
          </a:ln>
        </p:spPr>
        <p:txBody>
          <a:bodyPr vert="horz" wrap="none" lIns="91278" tIns="45639" rIns="91278" bIns="45639" anchor="b" anchorCtr="0" compatLnSpc="1"/>
          <a:lstStyle/>
          <a:p>
            <a:pPr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  <a:defRPr sz="1400"/>
            </a:pPr>
            <a:endParaRPr lang="fr-FR" sz="1400">
              <a:solidFill>
                <a:srgbClr val="FFFFFF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5" name="Espace réservé du numéro de diapositive 4"/>
          <p:cNvSpPr txBox="1">
            <a:spLocks noGrp="1"/>
          </p:cNvSpPr>
          <p:nvPr>
            <p:ph type="sldNum" sz="quarter" idx="3"/>
          </p:nvPr>
        </p:nvSpPr>
        <p:spPr>
          <a:xfrm>
            <a:off x="3899445" y="9519998"/>
            <a:ext cx="2989075" cy="500495"/>
          </a:xfrm>
          <a:prstGeom prst="rect">
            <a:avLst/>
          </a:prstGeom>
          <a:noFill/>
          <a:ln>
            <a:noFill/>
          </a:ln>
        </p:spPr>
        <p:txBody>
          <a:bodyPr vert="horz" wrap="none" lIns="91278" tIns="45639" rIns="91278" bIns="45639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  <a:defRPr sz="1400"/>
            </a:pPr>
            <a:fld id="{EBEC14E3-F6AA-498B-A1C0-95C02992F146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  <a:defRPr sz="1400"/>
              </a:pPr>
              <a:t>‹N°›</a:t>
            </a:fld>
            <a:endParaRPr lang="fr-FR" sz="1400">
              <a:solidFill>
                <a:srgbClr val="FFFFFF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30669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Move="1" noResize="1"/>
          </p:cNvSpPr>
          <p:nvPr/>
        </p:nvSpPr>
        <p:spPr>
          <a:xfrm>
            <a:off x="0" y="0"/>
            <a:ext cx="6888885" cy="10020858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1278" tIns="45639" rIns="91278" bIns="45639" anchor="ctr" anchorCtr="1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endParaRPr lang="fr-FR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Forme libre 2"/>
          <p:cNvSpPr/>
          <p:nvPr/>
        </p:nvSpPr>
        <p:spPr>
          <a:xfrm>
            <a:off x="0" y="1"/>
            <a:ext cx="6888155" cy="10020126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1278" tIns="47465" rIns="91278" bIns="47465" anchor="ctr" anchorCtr="0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endParaRPr lang="fr-FR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4" name="Forme libre 3"/>
          <p:cNvSpPr/>
          <p:nvPr/>
        </p:nvSpPr>
        <p:spPr>
          <a:xfrm>
            <a:off x="1" y="1"/>
            <a:ext cx="6889613" cy="10020126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1278" tIns="47465" rIns="91278" bIns="47465" anchor="ctr" anchorCtr="0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endParaRPr lang="fr-FR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5" name="Forme libre 4"/>
          <p:cNvSpPr/>
          <p:nvPr/>
        </p:nvSpPr>
        <p:spPr>
          <a:xfrm>
            <a:off x="1" y="1"/>
            <a:ext cx="6889613" cy="10020126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1278" tIns="47465" rIns="91278" bIns="47465" anchor="ctr" anchorCtr="0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endParaRPr lang="fr-FR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6" name="Forme libre 5"/>
          <p:cNvSpPr/>
          <p:nvPr/>
        </p:nvSpPr>
        <p:spPr>
          <a:xfrm>
            <a:off x="1" y="0"/>
            <a:ext cx="2986155" cy="5008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1278" tIns="47465" rIns="91278" bIns="47465" anchor="ctr" anchorCtr="0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endParaRPr lang="fr-FR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7" name="Forme libre 6"/>
          <p:cNvSpPr/>
          <p:nvPr/>
        </p:nvSpPr>
        <p:spPr>
          <a:xfrm>
            <a:off x="3901998" y="0"/>
            <a:ext cx="2986155" cy="5008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1278" tIns="47465" rIns="91278" bIns="47465" anchor="ctr" anchorCtr="0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endParaRPr lang="fr-FR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8" name="Espace réservé de l'image des diapositives 7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52475"/>
            <a:ext cx="4999038" cy="3751263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9" name="Espace réservé des commentaires 8"/>
          <p:cNvSpPr txBox="1">
            <a:spLocks noGrp="1"/>
          </p:cNvSpPr>
          <p:nvPr>
            <p:ph type="body" sz="quarter" idx="3"/>
          </p:nvPr>
        </p:nvSpPr>
        <p:spPr>
          <a:xfrm>
            <a:off x="688159" y="4760182"/>
            <a:ext cx="5507824" cy="4502993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/>
          </a:p>
        </p:txBody>
      </p:sp>
      <p:sp>
        <p:nvSpPr>
          <p:cNvPr id="10" name="Forme libre 9"/>
          <p:cNvSpPr/>
          <p:nvPr/>
        </p:nvSpPr>
        <p:spPr>
          <a:xfrm>
            <a:off x="1" y="9517806"/>
            <a:ext cx="2986155" cy="5008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1278" tIns="47465" rIns="91278" bIns="47465" anchor="ctr" anchorCtr="0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endParaRPr lang="fr-FR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11" name="Espace réservé du numéro de diapositive 10"/>
          <p:cNvSpPr txBox="1">
            <a:spLocks noGrp="1"/>
          </p:cNvSpPr>
          <p:nvPr>
            <p:ph type="sldNum" sz="quarter" idx="5"/>
          </p:nvPr>
        </p:nvSpPr>
        <p:spPr>
          <a:xfrm>
            <a:off x="3901634" y="9517441"/>
            <a:ext cx="2981413" cy="496476"/>
          </a:xfrm>
          <a:prstGeom prst="rect">
            <a:avLst/>
          </a:prstGeom>
          <a:noFill/>
          <a:ln>
            <a:noFill/>
          </a:ln>
        </p:spPr>
        <p:txBody>
          <a:bodyPr vert="horz" wrap="square" lIns="91278" tIns="47465" rIns="91278" bIns="47465" anchor="b" anchorCtr="0" compatLnSpc="1"/>
          <a:lstStyle>
            <a:lvl1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  <a:defRPr lang="fr-FR" sz="1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Arial" pitchFamily="2"/>
                <a:cs typeface="Arial" pitchFamily="2"/>
              </a:defRPr>
            </a:lvl1pPr>
          </a:lstStyle>
          <a:p>
            <a:pPr lvl="0"/>
            <a:fld id="{0130E7D6-1A56-4BF5-93DC-A0CB63BFBE3F}" type="slidenum">
              <a:rPr/>
              <a:pPr lvl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4688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rtl="0" hangingPunct="0">
      <a:lnSpc>
        <a:spcPct val="100000"/>
      </a:lnSpc>
      <a:spcBef>
        <a:spcPts val="448"/>
      </a:spcBef>
      <a:spcAft>
        <a:spcPts val="0"/>
      </a:spcAft>
      <a:tabLst>
        <a:tab pos="0" algn="l"/>
        <a:tab pos="448919" algn="l"/>
        <a:tab pos="898199" algn="l"/>
        <a:tab pos="1347480" algn="l"/>
        <a:tab pos="1796760" algn="l"/>
        <a:tab pos="2246040" algn="l"/>
        <a:tab pos="2695320" algn="l"/>
        <a:tab pos="3144600" algn="l"/>
        <a:tab pos="3593880" algn="l"/>
        <a:tab pos="4043159" algn="l"/>
        <a:tab pos="4492440" algn="l"/>
        <a:tab pos="4941719" algn="l"/>
        <a:tab pos="5391000" algn="l"/>
        <a:tab pos="5840280" algn="l"/>
        <a:tab pos="6289560" algn="l"/>
        <a:tab pos="6738840" algn="l"/>
        <a:tab pos="7188120" algn="l"/>
        <a:tab pos="7637400" algn="l"/>
        <a:tab pos="8086679" algn="l"/>
        <a:tab pos="8535960" algn="l"/>
        <a:tab pos="8985240" algn="l"/>
      </a:tabLst>
      <a:defRPr lang="fr-FR" sz="1200" b="0" i="0" u="none" strike="noStrike" baseline="0">
        <a:ln>
          <a:noFill/>
        </a:ln>
        <a:solidFill>
          <a:srgbClr val="000000"/>
        </a:solidFill>
        <a:latin typeface="Times New Roman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1C450FBD-B69D-405D-B910-EC7E18CF2B87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1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10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11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12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13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14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15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16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17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18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19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2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20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3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4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5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6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7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8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3901998" y="9517806"/>
            <a:ext cx="2982872" cy="49757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1278" tIns="47465" rIns="91278" bIns="47465" anchor="b" anchorCtr="0" compatLnSpc="1"/>
          <a:lstStyle/>
          <a:p>
            <a:pPr algn="r">
              <a:tabLst>
                <a:tab pos="0" algn="l"/>
                <a:tab pos="455294" algn="l"/>
                <a:tab pos="910953" algn="l"/>
                <a:tab pos="1366614" algn="l"/>
                <a:tab pos="1822274" algn="l"/>
                <a:tab pos="2277934" algn="l"/>
                <a:tab pos="2733594" algn="l"/>
                <a:tab pos="3189253" algn="l"/>
                <a:tab pos="3644913" algn="l"/>
                <a:tab pos="4100572" algn="l"/>
                <a:tab pos="4556233" algn="l"/>
                <a:tab pos="5011891" algn="l"/>
                <a:tab pos="5467552" algn="l"/>
                <a:tab pos="5923212" algn="l"/>
                <a:tab pos="6378872" algn="l"/>
                <a:tab pos="6834532" algn="l"/>
                <a:tab pos="7290191" algn="l"/>
                <a:tab pos="7745851" algn="l"/>
                <a:tab pos="8201510" algn="l"/>
                <a:tab pos="8657171" algn="l"/>
                <a:tab pos="9112830" algn="l"/>
              </a:tabLst>
            </a:pPr>
            <a:fld id="{BFF11895-2827-4456-A41A-719BAA5DDD30}" type="slidenum">
              <a:rPr/>
              <a:pPr algn="r">
                <a:tabLst>
                  <a:tab pos="0" algn="l"/>
                  <a:tab pos="455294" algn="l"/>
                  <a:tab pos="910953" algn="l"/>
                  <a:tab pos="1366614" algn="l"/>
                  <a:tab pos="1822274" algn="l"/>
                  <a:tab pos="2277934" algn="l"/>
                  <a:tab pos="2733594" algn="l"/>
                  <a:tab pos="3189253" algn="l"/>
                  <a:tab pos="3644913" algn="l"/>
                  <a:tab pos="4100572" algn="l"/>
                  <a:tab pos="4556233" algn="l"/>
                  <a:tab pos="5011891" algn="l"/>
                  <a:tab pos="5467552" algn="l"/>
                  <a:tab pos="5923212" algn="l"/>
                  <a:tab pos="6378872" algn="l"/>
                  <a:tab pos="6834532" algn="l"/>
                  <a:tab pos="7290191" algn="l"/>
                  <a:tab pos="7745851" algn="l"/>
                  <a:tab pos="8201510" algn="l"/>
                  <a:tab pos="8657171" algn="l"/>
                  <a:tab pos="9112830" algn="l"/>
                </a:tabLst>
              </a:pPr>
              <a:t>9</a:t>
            </a:fld>
            <a:endParaRPr lang="fr-FR" sz="1200" dirty="0"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Espace réservé de l'image des diapositives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41388" y="752475"/>
            <a:ext cx="5006975" cy="375602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Espace réservé des commentaires 3"/>
          <p:cNvSpPr txBox="1">
            <a:spLocks noGrp="1"/>
          </p:cNvSpPr>
          <p:nvPr>
            <p:ph type="body" sz="quarter" idx="1"/>
          </p:nvPr>
        </p:nvSpPr>
        <p:spPr>
          <a:xfrm>
            <a:off x="688524" y="4760182"/>
            <a:ext cx="5512567" cy="4509934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aris-sorbonne.fr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/>
              <a:pPr lvl="0"/>
              <a:t>‹N°›</a:t>
            </a:fld>
            <a:endParaRPr lang="fr-FR"/>
          </a:p>
        </p:txBody>
      </p:sp>
      <p:pic>
        <p:nvPicPr>
          <p:cNvPr id="3" name="Picture 13" descr="http://www.paris.iufm.fr/squelettes/Logo_Paris-Sorbonne_small.png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88913"/>
            <a:ext cx="1323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http://cache.media.education.gouv.fr/image/Actus/67/4/panoramique-ESPE_260674.110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7638"/>
            <a:ext cx="158432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37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ris-sorbonne.fr/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 txBox="1">
            <a:spLocks noGrp="1"/>
          </p:cNvSpPr>
          <p:nvPr>
            <p:ph type="title"/>
          </p:nvPr>
        </p:nvSpPr>
        <p:spPr>
          <a:xfrm>
            <a:off x="456839" y="128160"/>
            <a:ext cx="8224920" cy="14346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fr-FR"/>
          </a:p>
        </p:txBody>
      </p:sp>
      <p:sp>
        <p:nvSpPr>
          <p:cNvPr id="3" name="Espace réservé du texte 2"/>
          <p:cNvSpPr txBox="1">
            <a:spLocks noGrp="1"/>
          </p:cNvSpPr>
          <p:nvPr>
            <p:ph type="body" idx="1"/>
          </p:nvPr>
        </p:nvSpPr>
        <p:spPr>
          <a:xfrm>
            <a:off x="456839" y="1599840"/>
            <a:ext cx="8224920" cy="45216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defPPr marL="342720" marR="0" lvl="0" indent="-342720" algn="l" rtl="0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 lang="fr-FR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 lang="fr-FR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defRPr>
            </a:lvl1pPr>
            <a:lvl2pPr marL="742680" marR="0" lvl="1" indent="-285480" algn="l" rtl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742680" algn="l"/>
                <a:tab pos="898200" algn="l"/>
                <a:tab pos="1347480" algn="l"/>
                <a:tab pos="1796760" algn="l"/>
                <a:tab pos="2246040" algn="l"/>
                <a:tab pos="2694960" algn="l"/>
                <a:tab pos="3144240" algn="l"/>
                <a:tab pos="3593520" algn="l"/>
                <a:tab pos="4042800" algn="l"/>
                <a:tab pos="4492080" algn="l"/>
                <a:tab pos="4941360" algn="l"/>
                <a:tab pos="5390640" algn="l"/>
                <a:tab pos="5839920" algn="l"/>
                <a:tab pos="6289200" algn="l"/>
                <a:tab pos="6738480" algn="l"/>
                <a:tab pos="7187759" algn="l"/>
                <a:tab pos="7637040" algn="l"/>
                <a:tab pos="8086320" algn="l"/>
                <a:tab pos="8535600" algn="l"/>
                <a:tab pos="8984880" algn="l"/>
                <a:tab pos="9434160" algn="l"/>
              </a:tabLst>
              <a:defRPr lang="fr-FR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defRPr>
            </a:lvl2pPr>
            <a:lvl3pPr marL="1143000" marR="0" lvl="2" indent="-228600" algn="l" rtl="0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•"/>
              <a:tabLst>
                <a:tab pos="1143000" algn="l"/>
                <a:tab pos="1347480" algn="l"/>
                <a:tab pos="1796760" algn="l"/>
                <a:tab pos="2246040" algn="l"/>
                <a:tab pos="2695319" algn="l"/>
                <a:tab pos="3144599" algn="l"/>
                <a:tab pos="3593880" algn="l"/>
                <a:tab pos="4043160" algn="l"/>
                <a:tab pos="4492440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19" algn="l"/>
                <a:tab pos="7637400" algn="l"/>
                <a:tab pos="8086679" algn="l"/>
                <a:tab pos="8535960" algn="l"/>
                <a:tab pos="8985240" algn="l"/>
                <a:tab pos="9434160" algn="l"/>
                <a:tab pos="9883440" algn="l"/>
              </a:tabLst>
              <a:defRPr lang="fr-FR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defRPr>
            </a:lvl3pPr>
            <a:lvl4pPr marL="1600199" marR="0" lvl="3" indent="-228600" algn="l" rtl="0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160020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59" algn="l"/>
                <a:tab pos="8985240" algn="l"/>
                <a:tab pos="9434160" algn="l"/>
                <a:tab pos="9883440" algn="l"/>
                <a:tab pos="10332720" algn="l"/>
              </a:tabLst>
              <a:defRPr lang="fr-FR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defRPr>
            </a:lvl4pPr>
            <a:lvl5pPr marL="2057400" marR="0" lvl="4" indent="-228600" algn="l" rtl="0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fr-FR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defRPr>
            </a:lvl5pPr>
            <a:lvl6pPr marL="2057400" marR="0" lvl="5" indent="-228600" algn="l" rtl="0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fr-FR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defRPr>
            </a:lvl6pPr>
            <a:lvl7pPr marL="2057400" marR="0" lvl="6" indent="-228600" algn="l" rtl="0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fr-FR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defRPr>
            </a:lvl7pPr>
            <a:lvl8pPr marL="2057400" marR="0" lvl="7" indent="-228600" algn="l" rtl="0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fr-FR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defRPr>
            </a:lvl8pPr>
            <a:lvl9pPr marL="2057400" marR="0" lvl="8" indent="-228600" algn="l" rtl="0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fr-FR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2"/>
                <a:ea typeface="Arial" pitchFamily="2"/>
                <a:cs typeface="Arial" pitchFamily="2"/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</p:txBody>
      </p:sp>
      <p:sp>
        <p:nvSpPr>
          <p:cNvPr id="4" name="Forme libre 3"/>
          <p:cNvSpPr/>
          <p:nvPr/>
        </p:nvSpPr>
        <p:spPr>
          <a:xfrm>
            <a:off x="457200" y="6245280"/>
            <a:ext cx="2133720" cy="476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fr-FR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5" name="Forme libre 4"/>
          <p:cNvSpPr/>
          <p:nvPr/>
        </p:nvSpPr>
        <p:spPr>
          <a:xfrm>
            <a:off x="3124079" y="6245280"/>
            <a:ext cx="2895839" cy="476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fr-FR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6" name="Espace réservé du numéro de diapositive 5"/>
          <p:cNvSpPr txBox="1">
            <a:spLocks noGrp="1"/>
          </p:cNvSpPr>
          <p:nvPr>
            <p:ph type="sldNum" sz="quarter" idx="4"/>
          </p:nvPr>
        </p:nvSpPr>
        <p:spPr>
          <a:xfrm>
            <a:off x="7920000" y="6245280"/>
            <a:ext cx="762120" cy="471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t" anchorCtr="0" compatLnSpc="1"/>
          <a:lstStyle>
            <a:lvl1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lang="fr-FR" sz="1800" b="0" i="0" u="none" strike="noStrike" baseline="0">
                <a:solidFill>
                  <a:srgbClr val="FFFFFF"/>
                </a:solidFill>
                <a:latin typeface="Arial" pitchFamily="18"/>
                <a:ea typeface="Arial" pitchFamily="2"/>
                <a:cs typeface="Arial" pitchFamily="2"/>
              </a:defRPr>
            </a:lvl1pPr>
          </a:lstStyle>
          <a:p>
            <a:pPr lvl="0"/>
            <a:fld id="{9321032B-FED0-491F-B27D-822B252ECDE3}" type="slidenum">
              <a:rPr/>
              <a:pPr lvl="0"/>
              <a:t>‹N°›</a:t>
            </a:fld>
            <a:endParaRPr lang="fr-FR"/>
          </a:p>
        </p:txBody>
      </p:sp>
      <p:pic>
        <p:nvPicPr>
          <p:cNvPr id="8" name="Picture 13" descr="http://www.paris.iufm.fr/squelettes/Logo_Paris-Sorbonne_small.pn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88913"/>
            <a:ext cx="1323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http://cache.media.education.gouv.fr/image/Actus/67/4/panoramique-ESPE_260674.110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7638"/>
            <a:ext cx="158432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  <p:txStyles>
    <p:titleStyle>
      <a:lvl1pPr marL="0" marR="0" indent="0" algn="ctr" rtl="0" hangingPunct="0">
        <a:lnSpc>
          <a:spcPct val="100000"/>
        </a:lnSpc>
        <a:spcBef>
          <a:spcPts val="0"/>
        </a:spcBef>
        <a:spcAft>
          <a:spcPts val="0"/>
        </a:spcAft>
        <a:tabLst>
          <a:tab pos="0" algn="l"/>
          <a:tab pos="448919" algn="l"/>
          <a:tab pos="898199" algn="l"/>
          <a:tab pos="1347480" algn="l"/>
          <a:tab pos="1796760" algn="l"/>
          <a:tab pos="2246040" algn="l"/>
          <a:tab pos="2695320" algn="l"/>
          <a:tab pos="3144600" algn="l"/>
          <a:tab pos="3593880" algn="l"/>
          <a:tab pos="4043159" algn="l"/>
          <a:tab pos="4492440" algn="l"/>
          <a:tab pos="4941719" algn="l"/>
          <a:tab pos="5391000" algn="l"/>
          <a:tab pos="5840280" algn="l"/>
          <a:tab pos="6289560" algn="l"/>
          <a:tab pos="6738840" algn="l"/>
          <a:tab pos="7188120" algn="l"/>
          <a:tab pos="7637400" algn="l"/>
          <a:tab pos="8086679" algn="l"/>
          <a:tab pos="8535960" algn="l"/>
          <a:tab pos="8985240" algn="l"/>
        </a:tabLst>
        <a:defRPr lang="fr-FR" sz="4400" b="0" i="0" u="none" strike="noStrike" baseline="0">
          <a:ln>
            <a:noFill/>
          </a:ln>
          <a:solidFill>
            <a:srgbClr val="000000"/>
          </a:solidFill>
          <a:latin typeface="Arial" pitchFamily="18"/>
          <a:cs typeface="Arial" pitchFamily="2"/>
        </a:defRPr>
      </a:lvl1pPr>
    </p:titleStyle>
    <p:bodyStyle>
      <a:lvl1pPr marL="342720" marR="0" indent="-342720" algn="l" rtl="0" hangingPunct="0">
        <a:lnSpc>
          <a:spcPct val="100000"/>
        </a:lnSpc>
        <a:spcBef>
          <a:spcPts val="799"/>
        </a:spcBef>
        <a:spcAft>
          <a:spcPts val="0"/>
        </a:spcAft>
        <a:tabLst>
          <a:tab pos="342720" algn="l"/>
          <a:tab pos="448920" algn="l"/>
          <a:tab pos="898200" algn="l"/>
          <a:tab pos="1347480" algn="l"/>
          <a:tab pos="1796760" algn="l"/>
          <a:tab pos="2246040" algn="l"/>
          <a:tab pos="2695320" algn="l"/>
          <a:tab pos="3144600" algn="l"/>
          <a:tab pos="3593879" algn="l"/>
          <a:tab pos="4043160" algn="l"/>
          <a:tab pos="4492439" algn="l"/>
          <a:tab pos="4941360" algn="l"/>
          <a:tab pos="5390640" algn="l"/>
          <a:tab pos="5839920" algn="l"/>
          <a:tab pos="6289200" algn="l"/>
          <a:tab pos="6738479" algn="l"/>
          <a:tab pos="7187760" algn="l"/>
          <a:tab pos="7637039" algn="l"/>
          <a:tab pos="8086320" algn="l"/>
          <a:tab pos="8535600" algn="l"/>
          <a:tab pos="8984880" algn="l"/>
        </a:tabLst>
        <a:defRPr lang="fr-FR" sz="3200" b="0" i="0" u="none" strike="noStrike" baseline="0">
          <a:ln>
            <a:noFill/>
          </a:ln>
          <a:solidFill>
            <a:srgbClr val="000000"/>
          </a:solidFill>
          <a:latin typeface="Arial" pitchFamily="18"/>
          <a:cs typeface="Arial" pitchFamily="2"/>
        </a:defRPr>
      </a:lvl1pPr>
      <a:lvl4pPr>
        <a:defRPr/>
      </a:lvl4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olivier.grugier@espe-paris.f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wmf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/>
          <p:nvPr/>
        </p:nvSpPr>
        <p:spPr>
          <a:xfrm>
            <a:off x="669944" y="1700808"/>
            <a:ext cx="7727776" cy="231050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algn="ctr"/>
            <a:r>
              <a:rPr lang="fr-FR" sz="3600" b="1" dirty="0">
                <a:solidFill>
                  <a:schemeClr val="tx2">
                    <a:lumMod val="75000"/>
                  </a:schemeClr>
                </a:solidFill>
              </a:rPr>
              <a:t>Le tableau interactif à l’école primaire, objet d’apprentissage  ? Ce que comprennent des élèves sur son </a:t>
            </a:r>
            <a:r>
              <a:rPr lang="fr-FR" sz="3600" b="1" dirty="0" smtClean="0">
                <a:solidFill>
                  <a:schemeClr val="tx2">
                    <a:lumMod val="75000"/>
                  </a:schemeClr>
                </a:solidFill>
              </a:rPr>
              <a:t>fonctionnement.</a:t>
            </a:r>
            <a:endParaRPr lang="fr-FR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Forme libre 2"/>
          <p:cNvSpPr/>
          <p:nvPr/>
        </p:nvSpPr>
        <p:spPr>
          <a:xfrm>
            <a:off x="329102" y="4509120"/>
            <a:ext cx="8452172" cy="175650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1749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b="0" i="0" u="none" strike="noStrike" baseline="0" dirty="0" smtClean="0">
                <a:ln>
                  <a:noFill/>
                </a:ln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Olivier GRUGIER</a:t>
            </a:r>
          </a:p>
          <a:p>
            <a:pPr algn="ctr"/>
            <a:r>
              <a:rPr lang="it-IT" sz="2000" dirty="0">
                <a:solidFill>
                  <a:srgbClr val="002060"/>
                </a:solidFill>
              </a:rPr>
              <a:t>Maître de conférences - sciences de l'éducation</a:t>
            </a:r>
            <a:endParaRPr lang="fr-FR" sz="2000" dirty="0">
              <a:solidFill>
                <a:srgbClr val="002060"/>
              </a:solidFill>
            </a:endParaRPr>
          </a:p>
          <a:p>
            <a:pPr algn="ctr"/>
            <a:r>
              <a:rPr lang="it-IT" sz="2000" dirty="0">
                <a:solidFill>
                  <a:srgbClr val="002060"/>
                </a:solidFill>
              </a:rPr>
              <a:t>ESPE de l'académie de Paris - Université Paris-Sorbonne</a:t>
            </a:r>
            <a:endParaRPr lang="fr-FR" sz="2000" dirty="0">
              <a:solidFill>
                <a:srgbClr val="002060"/>
              </a:solidFill>
            </a:endParaRPr>
          </a:p>
          <a:p>
            <a:pPr algn="ctr"/>
            <a:r>
              <a:rPr lang="it-IT" sz="2000" dirty="0">
                <a:solidFill>
                  <a:srgbClr val="002060"/>
                </a:solidFill>
              </a:rPr>
              <a:t>Laboratoire EDA - Université Paris Descartes </a:t>
            </a:r>
            <a:endParaRPr lang="fr-FR" sz="2000" dirty="0">
              <a:solidFill>
                <a:srgbClr val="002060"/>
              </a:solidFill>
            </a:endParaRPr>
          </a:p>
          <a:p>
            <a:pPr algn="ctr"/>
            <a:r>
              <a:rPr lang="it-IT" sz="2000" dirty="0" smtClean="0">
                <a:solidFill>
                  <a:srgbClr val="002060"/>
                </a:solidFill>
                <a:hlinkClick r:id="rId3"/>
              </a:rPr>
              <a:t>olivier.grugier@espe-paris.fr</a:t>
            </a:r>
            <a:endParaRPr lang="it-IT" sz="2000" dirty="0" smtClean="0">
              <a:solidFill>
                <a:srgbClr val="002060"/>
              </a:solidFill>
            </a:endParaRPr>
          </a:p>
        </p:txBody>
      </p:sp>
      <p:sp>
        <p:nvSpPr>
          <p:cNvPr id="4" name="Forme libre 3"/>
          <p:cNvSpPr/>
          <p:nvPr/>
        </p:nvSpPr>
        <p:spPr>
          <a:xfrm>
            <a:off x="0" y="6491160"/>
            <a:ext cx="9109079" cy="34073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algn="ctr"/>
            <a:r>
              <a:rPr lang="fr-FR" sz="1600" dirty="0">
                <a:solidFill>
                  <a:schemeClr val="tx2">
                    <a:lumMod val="75000"/>
                  </a:schemeClr>
                </a:solidFill>
              </a:rPr>
              <a:t>LES T.I.C. AU SERVICE D’UNE </a:t>
            </a:r>
            <a:r>
              <a:rPr lang="fr-FR" sz="1600" dirty="0" smtClean="0">
                <a:solidFill>
                  <a:schemeClr val="tx2">
                    <a:lumMod val="75000"/>
                  </a:schemeClr>
                </a:solidFill>
              </a:rPr>
              <a:t>EDUCATION BIENVEILLANTE – Paris 8 février 2016</a:t>
            </a:r>
            <a:endParaRPr lang="fr-FR" sz="1600" b="0" i="0" u="none" strike="noStrike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 4"/>
          <p:cNvSpPr/>
          <p:nvPr/>
        </p:nvSpPr>
        <p:spPr>
          <a:xfrm>
            <a:off x="11161" y="1536931"/>
            <a:ext cx="7516064" cy="52540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 marL="457200" marR="0" lvl="0" indent="-45720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Qui utilise le 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TI 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?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10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 6"/>
          <p:cNvSpPr/>
          <p:nvPr/>
        </p:nvSpPr>
        <p:spPr>
          <a:xfrm>
            <a:off x="548258" y="1146615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i="0" u="none" strike="noStrike" baseline="0" dirty="0" smtClean="0">
                <a:ln>
                  <a:noFill/>
                </a:ln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Ce que disent les élèves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9" name="Forme libre 8"/>
          <p:cNvSpPr/>
          <p:nvPr/>
        </p:nvSpPr>
        <p:spPr>
          <a:xfrm>
            <a:off x="179512" y="3421742"/>
            <a:ext cx="3744416" cy="138717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 marR="0" lvl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« L’</a:t>
            </a:r>
            <a:r>
              <a:rPr lang="fr-FR" sz="2800" b="1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enseignant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 et un peu les élèves »</a:t>
            </a:r>
          </a:p>
          <a:p>
            <a:pPr marL="457200" marR="0" lvl="0" indent="-45720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fr-FR" sz="2800" dirty="0">
              <a:solidFill>
                <a:srgbClr val="00206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66830"/>
              </p:ext>
            </p:extLst>
          </p:nvPr>
        </p:nvGraphicFramePr>
        <p:xfrm>
          <a:off x="3923930" y="2636912"/>
          <a:ext cx="5179851" cy="3981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6617"/>
                <a:gridCol w="1726617"/>
                <a:gridCol w="1726617"/>
              </a:tblGrid>
              <a:tr h="9953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fr-FR" sz="24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enseignant</a:t>
                      </a:r>
                      <a:endParaRPr lang="fr-FR" sz="28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élèves</a:t>
                      </a:r>
                      <a:endParaRPr lang="fr-FR" sz="28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9953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2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CE2</a:t>
                      </a:r>
                      <a:endParaRPr lang="fr-FR" sz="28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8</a:t>
                      </a:r>
                      <a:endParaRPr lang="fr-FR" sz="28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800" u="none" strike="noStrike">
                          <a:solidFill>
                            <a:srgbClr val="002060"/>
                          </a:solidFill>
                          <a:effectLst/>
                        </a:rPr>
                        <a:t>3</a:t>
                      </a:r>
                      <a:endParaRPr lang="fr-FR" sz="2800" b="0" i="0" u="none" strike="noStrike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3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2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CM1</a:t>
                      </a:r>
                      <a:endParaRPr lang="fr-FR" sz="28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23</a:t>
                      </a:r>
                      <a:endParaRPr lang="fr-FR" sz="28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15</a:t>
                      </a:r>
                      <a:endParaRPr lang="fr-FR" sz="28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350">
                <a:tc>
                  <a:txBody>
                    <a:bodyPr/>
                    <a:lstStyle/>
                    <a:p>
                      <a:pPr algn="ctr" fontAlgn="b"/>
                      <a:r>
                        <a:rPr lang="fr-FR" sz="2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CM2</a:t>
                      </a:r>
                      <a:endParaRPr lang="fr-FR" sz="28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800" u="none" strike="noStrike">
                          <a:solidFill>
                            <a:srgbClr val="002060"/>
                          </a:solidFill>
                          <a:effectLst/>
                        </a:rPr>
                        <a:t>11</a:t>
                      </a:r>
                      <a:endParaRPr lang="fr-FR" sz="2800" b="0" i="0" u="none" strike="noStrike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10</a:t>
                      </a:r>
                      <a:endParaRPr lang="fr-FR" sz="2800" b="0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134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 4"/>
          <p:cNvSpPr/>
          <p:nvPr/>
        </p:nvSpPr>
        <p:spPr>
          <a:xfrm>
            <a:off x="409770" y="1494656"/>
            <a:ext cx="8416260" cy="83317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 marL="457200" marR="0" lvl="0" indent="-45720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Des usages en classe de maternelle</a:t>
            </a:r>
            <a:endParaRPr lang="fr-FR" sz="2000" dirty="0" smtClean="0"/>
          </a:p>
          <a:p>
            <a:endParaRPr lang="fr-FR" sz="2000" dirty="0"/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4" t="20043" r="15666" b="21551"/>
          <a:stretch/>
        </p:blipFill>
        <p:spPr bwMode="auto">
          <a:xfrm>
            <a:off x="1047010" y="2132856"/>
            <a:ext cx="7141779" cy="42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space réservé du numéro de diapositive 7"/>
          <p:cNvSpPr>
            <a:spLocks noGrp="1"/>
          </p:cNvSpPr>
          <p:nvPr>
            <p:ph type="sldNum" sz="quarter" idx="10"/>
          </p:nvPr>
        </p:nvSpPr>
        <p:spPr>
          <a:xfrm>
            <a:off x="7920000" y="6245280"/>
            <a:ext cx="762120" cy="471960"/>
          </a:xfrm>
        </p:spPr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11</a:t>
            </a:fld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9" name="Forme libre 8"/>
          <p:cNvSpPr/>
          <p:nvPr/>
        </p:nvSpPr>
        <p:spPr>
          <a:xfrm>
            <a:off x="548258" y="1146615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i="0" u="none" strike="noStrike" baseline="0" dirty="0" smtClean="0">
                <a:ln>
                  <a:noFill/>
                </a:ln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Ce que disent les élèves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08838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12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 6"/>
          <p:cNvSpPr/>
          <p:nvPr/>
        </p:nvSpPr>
        <p:spPr>
          <a:xfrm>
            <a:off x="548258" y="1146615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i="0" u="none" strike="noStrike" baseline="0" dirty="0" smtClean="0">
                <a:ln>
                  <a:noFill/>
                </a:ln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Ce que disent les élèves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pic>
        <p:nvPicPr>
          <p:cNvPr id="10" name="Imag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669361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4932040" y="3861048"/>
            <a:ext cx="3851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L’usage d’un TNI selon un élève de CM2</a:t>
            </a:r>
            <a:endParaRPr lang="fr-FR" sz="3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22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 4"/>
          <p:cNvSpPr/>
          <p:nvPr/>
        </p:nvSpPr>
        <p:spPr>
          <a:xfrm>
            <a:off x="251520" y="1306211"/>
            <a:ext cx="7516064" cy="52540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 marR="0" lvl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Comment ça fonctionne ?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13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 6"/>
          <p:cNvSpPr/>
          <p:nvPr/>
        </p:nvSpPr>
        <p:spPr>
          <a:xfrm>
            <a:off x="548258" y="1072944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i="0" u="none" strike="noStrike" baseline="0" dirty="0" smtClean="0">
                <a:ln>
                  <a:noFill/>
                </a:ln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Ce que disent les élèves de l’élémentaire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4785522"/>
              </p:ext>
            </p:extLst>
          </p:nvPr>
        </p:nvGraphicFramePr>
        <p:xfrm>
          <a:off x="4329" y="1593059"/>
          <a:ext cx="8017223" cy="5248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7587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 4"/>
          <p:cNvSpPr/>
          <p:nvPr/>
        </p:nvSpPr>
        <p:spPr>
          <a:xfrm>
            <a:off x="11161" y="1536931"/>
            <a:ext cx="7516064" cy="52540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 marR="0" lvl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Qu’est-ce qu’il y a l’intérieur du 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TI 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?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14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 6"/>
          <p:cNvSpPr/>
          <p:nvPr/>
        </p:nvSpPr>
        <p:spPr>
          <a:xfrm>
            <a:off x="548258" y="1146615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i="0" u="none" strike="noStrike" baseline="0" dirty="0" smtClean="0">
                <a:ln>
                  <a:noFill/>
                </a:ln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Ce que disent les élèves de l’élémentaire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20183" y="6162929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Je ne sais pas 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(pour 31% des élèves)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668383"/>
              </p:ext>
            </p:extLst>
          </p:nvPr>
        </p:nvGraphicFramePr>
        <p:xfrm>
          <a:off x="20183" y="1916833"/>
          <a:ext cx="9123817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499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15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 6"/>
          <p:cNvSpPr/>
          <p:nvPr/>
        </p:nvSpPr>
        <p:spPr>
          <a:xfrm>
            <a:off x="548258" y="1146615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i="0" u="none" strike="noStrike" baseline="0" dirty="0" smtClean="0">
                <a:ln>
                  <a:noFill/>
                </a:ln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Ce que disent les élèves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pic>
        <p:nvPicPr>
          <p:cNvPr id="10" name="Imag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3143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5292080" y="206870"/>
            <a:ext cx="3851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sz="3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 </a:t>
            </a:r>
            <a:r>
              <a:rPr lang="fr-FR" sz="3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selon un élève de CM2</a:t>
            </a:r>
            <a:endParaRPr lang="fr-FR" sz="32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38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16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94160"/>
            <a:ext cx="7200800" cy="5063840"/>
          </a:xfrm>
          <a:prstGeom prst="rect">
            <a:avLst/>
          </a:prstGeom>
          <a:noFill/>
        </p:spPr>
      </p:pic>
      <p:sp>
        <p:nvSpPr>
          <p:cNvPr id="9" name="Forme libre 8"/>
          <p:cNvSpPr/>
          <p:nvPr/>
        </p:nvSpPr>
        <p:spPr>
          <a:xfrm>
            <a:off x="548258" y="1146615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i="0" u="none" strike="noStrike" baseline="0" dirty="0" smtClean="0">
                <a:ln>
                  <a:noFill/>
                </a:ln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Pour conclure et discuter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3735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17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07" r="54564"/>
          <a:stretch/>
        </p:blipFill>
        <p:spPr bwMode="auto">
          <a:xfrm>
            <a:off x="1835696" y="2197557"/>
            <a:ext cx="4532965" cy="4628288"/>
          </a:xfrm>
          <a:prstGeom prst="rect">
            <a:avLst/>
          </a:prstGeom>
          <a:noFill/>
        </p:spPr>
      </p:pic>
      <p:sp>
        <p:nvSpPr>
          <p:cNvPr id="9" name="Forme libre 8"/>
          <p:cNvSpPr/>
          <p:nvPr/>
        </p:nvSpPr>
        <p:spPr>
          <a:xfrm>
            <a:off x="548258" y="1146615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i="0" u="none" strike="noStrike" baseline="0" dirty="0" smtClean="0">
                <a:ln>
                  <a:noFill/>
                </a:ln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Pour conclure et discuter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69060" y="1606334"/>
            <a:ext cx="3510136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fr-FR" sz="2800" dirty="0">
                <a:solidFill>
                  <a:srgbClr val="1F497D"/>
                </a:solidFill>
              </a:rPr>
              <a:t>Vision des </a:t>
            </a:r>
            <a:r>
              <a:rPr lang="fr-FR" sz="2800" dirty="0" smtClean="0">
                <a:solidFill>
                  <a:srgbClr val="1F497D"/>
                </a:solidFill>
              </a:rPr>
              <a:t>enfants </a:t>
            </a:r>
            <a:r>
              <a:rPr lang="fr-FR" sz="2800" dirty="0">
                <a:solidFill>
                  <a:srgbClr val="1F497D"/>
                </a:solidFill>
              </a:rPr>
              <a:t>de CE2 à CM2</a:t>
            </a:r>
          </a:p>
        </p:txBody>
      </p:sp>
      <p:pic>
        <p:nvPicPr>
          <p:cNvPr id="1026" name="Picture 2" descr="C:\Program Files (x86)\Microsoft Office\MEDIA\CAGCAT10\j0199805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34" y="3789040"/>
            <a:ext cx="1133207" cy="114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2339752" y="3818836"/>
            <a:ext cx="3384376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tx2"/>
                </a:solidFill>
              </a:rPr>
              <a:t>Carte mémoire</a:t>
            </a:r>
          </a:p>
          <a:p>
            <a:pPr algn="ctr"/>
            <a:endParaRPr lang="fr-FR" sz="2800" dirty="0" smtClean="0">
              <a:solidFill>
                <a:schemeClr val="tx2"/>
              </a:solidFill>
            </a:endParaRPr>
          </a:p>
          <a:p>
            <a:pPr algn="ctr"/>
            <a:r>
              <a:rPr lang="fr-FR" sz="2800" dirty="0" smtClean="0">
                <a:solidFill>
                  <a:schemeClr val="tx2"/>
                </a:solidFill>
              </a:rPr>
              <a:t>Électricité, fils</a:t>
            </a:r>
          </a:p>
          <a:p>
            <a:pPr algn="ctr"/>
            <a:endParaRPr lang="fr-FR" sz="2800" dirty="0" smtClean="0">
              <a:solidFill>
                <a:schemeClr val="tx2"/>
              </a:solidFill>
            </a:endParaRPr>
          </a:p>
          <a:p>
            <a:pPr algn="ctr"/>
            <a:r>
              <a:rPr lang="fr-FR" sz="2800" dirty="0" smtClean="0">
                <a:solidFill>
                  <a:schemeClr val="tx2"/>
                </a:solidFill>
              </a:rPr>
              <a:t>Mécanisme, moteur</a:t>
            </a:r>
          </a:p>
        </p:txBody>
      </p:sp>
    </p:spTree>
    <p:extLst>
      <p:ext uri="{BB962C8B-B14F-4D97-AF65-F5344CB8AC3E}">
        <p14:creationId xmlns:p14="http://schemas.microsoft.com/office/powerpoint/2010/main" val="83655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18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 6"/>
          <p:cNvSpPr/>
          <p:nvPr/>
        </p:nvSpPr>
        <p:spPr>
          <a:xfrm>
            <a:off x="548258" y="1146615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i="0" u="none" strike="noStrike" baseline="0" dirty="0" smtClean="0">
                <a:ln>
                  <a:noFill/>
                </a:ln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Pour conclure et discuter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10" name="Forme libre 9"/>
          <p:cNvSpPr/>
          <p:nvPr/>
        </p:nvSpPr>
        <p:spPr>
          <a:xfrm>
            <a:off x="179512" y="2421469"/>
            <a:ext cx="8856984" cy="267983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élèves sont curieux et se posent des questions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8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Ils </a:t>
            </a:r>
            <a:r>
              <a:rPr lang="fr-FR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restent sur le registre </a:t>
            </a:r>
            <a:r>
              <a:rPr lang="fr-FR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d’observateur-utilisateur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28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fr-FR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tableau interactif est perçu comme un </a:t>
            </a:r>
            <a:r>
              <a:rPr lang="fr-FR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 ayant </a:t>
            </a:r>
            <a:r>
              <a:rPr lang="fr-FR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capacités de stockage de données.</a:t>
            </a:r>
          </a:p>
        </p:txBody>
      </p:sp>
    </p:spTree>
    <p:extLst>
      <p:ext uri="{BB962C8B-B14F-4D97-AF65-F5344CB8AC3E}">
        <p14:creationId xmlns:p14="http://schemas.microsoft.com/office/powerpoint/2010/main" val="73455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19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 6"/>
          <p:cNvSpPr/>
          <p:nvPr/>
        </p:nvSpPr>
        <p:spPr>
          <a:xfrm>
            <a:off x="548258" y="1146615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i="0" u="none" strike="noStrike" baseline="0" dirty="0" smtClean="0">
                <a:ln>
                  <a:noFill/>
                </a:ln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Pour conclure et discuter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10" name="Forme libre 9"/>
          <p:cNvSpPr/>
          <p:nvPr/>
        </p:nvSpPr>
        <p:spPr>
          <a:xfrm>
            <a:off x="1052506" y="2421469"/>
            <a:ext cx="7488832" cy="267983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 marL="457200" marR="0" lvl="0" indent="-45720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Les enfants émettent des hypothèses sur le fonctionnement interne et externe.</a:t>
            </a:r>
          </a:p>
          <a:p>
            <a:pPr marL="457200" marR="0" lvl="0" indent="-45720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fr-FR" sz="2800" dirty="0" smtClean="0">
              <a:solidFill>
                <a:srgbClr val="002060"/>
              </a:solidFill>
              <a:latin typeface="Arial" pitchFamily="18"/>
              <a:ea typeface="Arial" pitchFamily="2"/>
              <a:cs typeface="Arial" pitchFamily="2"/>
            </a:endParaRPr>
          </a:p>
          <a:p>
            <a:pPr marL="457200" marR="0" lvl="0" indent="-45720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Pas de moment d’enseignement-apprentissage pour valider ou non les connaissances.</a:t>
            </a:r>
            <a:endParaRPr lang="fr-FR" sz="2800" dirty="0">
              <a:solidFill>
                <a:srgbClr val="00206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35520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 4"/>
          <p:cNvSpPr/>
          <p:nvPr/>
        </p:nvSpPr>
        <p:spPr>
          <a:xfrm>
            <a:off x="152280" y="2677330"/>
            <a:ext cx="8839440" cy="286450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 marL="742950" marR="0" lvl="0" indent="-74295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36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Une modification </a:t>
            </a:r>
            <a:r>
              <a:rPr lang="fr-FR" sz="36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du monde technique</a:t>
            </a:r>
          </a:p>
          <a:p>
            <a:pPr marL="742950" marR="0" lvl="0" indent="-74295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36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Une familiarisation pratique</a:t>
            </a:r>
            <a:endParaRPr lang="fr-FR" sz="3600" i="0" u="none" strike="noStrike" baseline="0" dirty="0" smtClean="0">
              <a:ln>
                <a:noFill/>
              </a:ln>
              <a:solidFill>
                <a:srgbClr val="002060"/>
              </a:solidFill>
              <a:latin typeface="Arial" pitchFamily="18"/>
              <a:ea typeface="Arial" pitchFamily="2"/>
              <a:cs typeface="Arial" pitchFamily="2"/>
            </a:endParaRPr>
          </a:p>
          <a:p>
            <a:pPr marL="742950" marR="0" lvl="0" indent="-74295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36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L’apprentissage par de l’observation et </a:t>
            </a:r>
            <a:r>
              <a:rPr lang="fr-FR" sz="36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un peu de manipulation</a:t>
            </a:r>
            <a:endParaRPr lang="fr-FR" sz="3600" dirty="0" smtClean="0">
              <a:solidFill>
                <a:srgbClr val="002060"/>
              </a:solidFill>
              <a:latin typeface="Arial" pitchFamily="18"/>
              <a:ea typeface="Arial" pitchFamily="2"/>
              <a:cs typeface="Arial" pitchFamily="2"/>
            </a:endParaRPr>
          </a:p>
          <a:p>
            <a:pPr marL="742950" marR="0" lvl="0" indent="-742950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36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Pour discuter</a:t>
            </a:r>
            <a:endParaRPr lang="fr-FR" sz="3600" i="0" u="none" strike="noStrike" baseline="0" dirty="0" smtClean="0">
              <a:ln>
                <a:noFill/>
              </a:ln>
              <a:solidFill>
                <a:srgbClr val="00206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7" name="Forme libre 6"/>
          <p:cNvSpPr/>
          <p:nvPr/>
        </p:nvSpPr>
        <p:spPr>
          <a:xfrm>
            <a:off x="575460" y="1556792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i="0" u="none" strike="noStrike" baseline="0" dirty="0" smtClean="0">
                <a:ln>
                  <a:noFill/>
                </a:ln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Déroulement de l’intervention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2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51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 4"/>
          <p:cNvSpPr/>
          <p:nvPr/>
        </p:nvSpPr>
        <p:spPr>
          <a:xfrm>
            <a:off x="1557560" y="1268760"/>
            <a:ext cx="6120680" cy="52540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 marR="0" lvl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Je vous remercie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20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darty\Documents\Mes données\Divers\Photos téléphone\My photos\Photo03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776" y="1754815"/>
            <a:ext cx="6804248" cy="510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6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 4"/>
          <p:cNvSpPr/>
          <p:nvPr/>
        </p:nvSpPr>
        <p:spPr>
          <a:xfrm>
            <a:off x="-1245" y="2132276"/>
            <a:ext cx="8839440" cy="35416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 lvl="0" algn="just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A l’école, les apprentissages sont organisés non pas en disciplines 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mais </a:t>
            </a:r>
            <a:r>
              <a:rPr lang="fr-FR" sz="2800" dirty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en domaines d’activités thématiques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.</a:t>
            </a:r>
          </a:p>
          <a:p>
            <a:pPr lvl="0" algn="just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fr-FR" sz="2800" dirty="0">
              <a:solidFill>
                <a:srgbClr val="002060"/>
              </a:solidFill>
              <a:latin typeface="Arial" pitchFamily="18"/>
              <a:ea typeface="Arial" pitchFamily="2"/>
              <a:cs typeface="Arial" pitchFamily="2"/>
            </a:endParaRPr>
          </a:p>
          <a:p>
            <a:pPr lvl="0" algn="just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Découvrir le monde des objets</a:t>
            </a:r>
          </a:p>
          <a:p>
            <a:pPr lvl="0" algn="just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- 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	l’enfant </a:t>
            </a:r>
            <a:r>
              <a:rPr lang="fr-FR" sz="2800" dirty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découvre le monde proche </a:t>
            </a:r>
          </a:p>
          <a:p>
            <a:pPr marL="457200" lvl="0" indent="-457200" algn="just">
              <a:buFontTx/>
              <a:buChar char="-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l’enfant découvre </a:t>
            </a:r>
            <a:r>
              <a:rPr lang="fr-FR" sz="2800" dirty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d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es </a:t>
            </a:r>
            <a:r>
              <a:rPr lang="fr-FR" sz="2800" dirty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objets 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techniques</a:t>
            </a:r>
          </a:p>
          <a:p>
            <a:pPr marL="457200" lvl="0" indent="-457200" algn="just">
              <a:buFontTx/>
              <a:buChar char="-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l’enfant comprend l’usage </a:t>
            </a:r>
            <a:r>
              <a:rPr lang="fr-FR" sz="2800" dirty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et 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le fonctionnement</a:t>
            </a:r>
            <a:r>
              <a:rPr lang="fr-FR" sz="2800" dirty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 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3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 6"/>
          <p:cNvSpPr/>
          <p:nvPr/>
        </p:nvSpPr>
        <p:spPr>
          <a:xfrm>
            <a:off x="575460" y="1367682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dirty="0" smtClean="0"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A l’école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77014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4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orme libre 9"/>
          <p:cNvSpPr/>
          <p:nvPr/>
        </p:nvSpPr>
        <p:spPr>
          <a:xfrm>
            <a:off x="575460" y="1556792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dirty="0" smtClean="0"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Rencontre entre objets d’hier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464" y="2194926"/>
            <a:ext cx="6217071" cy="466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419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5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Photos emma\photos\stage à l'école\SAM_0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3476"/>
            <a:ext cx="6426460" cy="481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orme libre 9"/>
          <p:cNvSpPr/>
          <p:nvPr/>
        </p:nvSpPr>
        <p:spPr>
          <a:xfrm>
            <a:off x="575460" y="1556792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dirty="0" smtClean="0"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Rencontre entre objets d’hier et d’aujourd’hui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23375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 4"/>
          <p:cNvSpPr/>
          <p:nvPr/>
        </p:nvSpPr>
        <p:spPr>
          <a:xfrm>
            <a:off x="32887" y="2877083"/>
            <a:ext cx="8839440" cy="267983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 lvl="0" algn="just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Les tableaux interactifs ne sont pas présents dans les milieux 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familiaux contrairement aux ordinateurs </a:t>
            </a:r>
            <a:r>
              <a:rPr lang="fr-FR" sz="2800" dirty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ou 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aux tablettes.</a:t>
            </a:r>
            <a:endParaRPr lang="fr-FR" sz="2800" dirty="0">
              <a:solidFill>
                <a:srgbClr val="002060"/>
              </a:solidFill>
              <a:latin typeface="Arial" pitchFamily="18"/>
              <a:ea typeface="Arial" pitchFamily="2"/>
              <a:cs typeface="Arial" pitchFamily="2"/>
            </a:endParaRPr>
          </a:p>
          <a:p>
            <a:pPr marR="0" lvl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fr-FR" sz="2800" dirty="0" smtClean="0">
              <a:solidFill>
                <a:srgbClr val="002060"/>
              </a:solidFill>
              <a:latin typeface="Arial" pitchFamily="18"/>
              <a:ea typeface="Arial" pitchFamily="2"/>
              <a:cs typeface="Arial" pitchFamily="2"/>
            </a:endParaRPr>
          </a:p>
          <a:p>
            <a:pPr marR="0" lvl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C’est un objet pour la classe et donc pour un usage collectif (collaboratif ?)</a:t>
            </a:r>
            <a:endParaRPr lang="fr-FR" sz="2800" dirty="0">
              <a:solidFill>
                <a:srgbClr val="00206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6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 6"/>
          <p:cNvSpPr/>
          <p:nvPr/>
        </p:nvSpPr>
        <p:spPr>
          <a:xfrm>
            <a:off x="575460" y="1367682"/>
            <a:ext cx="7993080" cy="46384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dirty="0" smtClean="0"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Le tableau interactif : un objet scolaire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65882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7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 6"/>
          <p:cNvSpPr/>
          <p:nvPr/>
        </p:nvSpPr>
        <p:spPr>
          <a:xfrm>
            <a:off x="575460" y="1556792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i="0" u="none" strike="noStrike" baseline="0" dirty="0" smtClean="0">
                <a:ln>
                  <a:noFill/>
                </a:ln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Des rencontres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182508" y="3445549"/>
            <a:ext cx="295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Acquisition de connaissances et développement d’un questionnement</a:t>
            </a:r>
            <a:endParaRPr lang="fr-FR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llipse 3"/>
          <p:cNvSpPr/>
          <p:nvPr/>
        </p:nvSpPr>
        <p:spPr>
          <a:xfrm>
            <a:off x="3182508" y="3284984"/>
            <a:ext cx="2952328" cy="20162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379573" y="2373813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Manipulation</a:t>
            </a:r>
            <a:endParaRPr lang="fr-FR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570475" y="2526212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de pratiques</a:t>
            </a:r>
            <a:endParaRPr lang="fr-FR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5558962" y="5845111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de l’objet</a:t>
            </a:r>
            <a:endParaRPr lang="fr-FR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Connecteur droit avec flèche 13"/>
          <p:cNvCxnSpPr/>
          <p:nvPr/>
        </p:nvCxnSpPr>
        <p:spPr>
          <a:xfrm>
            <a:off x="2051720" y="2941710"/>
            <a:ext cx="1280181" cy="631306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>
            <a:stCxn id="11" idx="2"/>
          </p:cNvCxnSpPr>
          <p:nvPr/>
        </p:nvCxnSpPr>
        <p:spPr>
          <a:xfrm flipH="1">
            <a:off x="5940152" y="3357209"/>
            <a:ext cx="1106487" cy="215807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>
            <a:stCxn id="12" idx="0"/>
          </p:cNvCxnSpPr>
          <p:nvPr/>
        </p:nvCxnSpPr>
        <p:spPr>
          <a:xfrm flipH="1" flipV="1">
            <a:off x="5796136" y="5015209"/>
            <a:ext cx="1238990" cy="829902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683568" y="5845111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Utilisation d’un langage</a:t>
            </a:r>
            <a:endParaRPr lang="fr-FR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Connecteur droit avec flèche 23"/>
          <p:cNvCxnSpPr>
            <a:stCxn id="23" idx="0"/>
          </p:cNvCxnSpPr>
          <p:nvPr/>
        </p:nvCxnSpPr>
        <p:spPr>
          <a:xfrm flipV="1">
            <a:off x="2159732" y="5015209"/>
            <a:ext cx="1332148" cy="829902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589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 4"/>
          <p:cNvSpPr/>
          <p:nvPr/>
        </p:nvSpPr>
        <p:spPr>
          <a:xfrm>
            <a:off x="32887" y="2697044"/>
            <a:ext cx="8839440" cy="35416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 marR="0" lvl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i="0" u="none" strike="noStrike" dirty="0" smtClean="0">
                <a:ln>
                  <a:noFill/>
                </a:ln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Familiarisation pratique </a:t>
            </a:r>
            <a:r>
              <a:rPr lang="fr-FR" sz="2000" i="0" u="none" strike="noStrike" dirty="0" smtClean="0">
                <a:ln>
                  <a:noFill/>
                </a:ln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(</a:t>
            </a:r>
            <a:r>
              <a:rPr lang="fr-FR" sz="2000" i="0" u="none" strike="noStrike" dirty="0" err="1" smtClean="0">
                <a:ln>
                  <a:noFill/>
                </a:ln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Martinand</a:t>
            </a:r>
            <a:r>
              <a:rPr lang="fr-FR" sz="2000" i="0" u="none" strike="noStrike" dirty="0" smtClean="0">
                <a:ln>
                  <a:noFill/>
                </a:ln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, 1986)</a:t>
            </a:r>
          </a:p>
          <a:p>
            <a:pPr marR="0" lvl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fr-FR" sz="2800" dirty="0" smtClean="0">
              <a:solidFill>
                <a:srgbClr val="002060"/>
              </a:solidFill>
              <a:latin typeface="Arial" pitchFamily="18"/>
              <a:ea typeface="Arial" pitchFamily="2"/>
              <a:cs typeface="Arial" pitchFamily="2"/>
            </a:endParaRPr>
          </a:p>
          <a:p>
            <a:pPr marR="0" lvl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b="1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Familiarisation avec le tableau interactif par : 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l’ensemble des rencontres qu’un élève peut faire avec un objet.</a:t>
            </a:r>
          </a:p>
          <a:p>
            <a:pPr marR="0" lvl="0" algn="just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800" b="1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Pratique : </a:t>
            </a:r>
            <a:r>
              <a:rPr lang="fr-FR" sz="2800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les actions effectives, les façons de faire et les gestes réalisés ou observés par l’élève avec l’objet.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8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 6"/>
          <p:cNvSpPr/>
          <p:nvPr/>
        </p:nvSpPr>
        <p:spPr>
          <a:xfrm>
            <a:off x="575460" y="1367682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dirty="0" smtClean="0"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Des rencontres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97009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 4"/>
          <p:cNvSpPr/>
          <p:nvPr/>
        </p:nvSpPr>
        <p:spPr>
          <a:xfrm>
            <a:off x="32887" y="1907059"/>
            <a:ext cx="8839440" cy="95628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r>
              <a:rPr lang="fr-FR" sz="2800" b="1" dirty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Quelles sont les connaissances construites par les différentes rencontres entre les élèves et le </a:t>
            </a:r>
            <a:r>
              <a:rPr lang="fr-FR" sz="2800" b="1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TI</a:t>
            </a:r>
            <a:r>
              <a:rPr lang="fr-FR" sz="2800" b="1" dirty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 </a:t>
            </a:r>
            <a:r>
              <a:rPr lang="fr-FR" sz="2800" b="1" dirty="0" smtClean="0">
                <a:solidFill>
                  <a:srgbClr val="002060"/>
                </a:solidFill>
                <a:latin typeface="Arial" pitchFamily="18"/>
                <a:ea typeface="Arial" pitchFamily="2"/>
                <a:cs typeface="Arial" pitchFamily="2"/>
              </a:rPr>
              <a:t>?</a:t>
            </a:r>
            <a:endParaRPr lang="fr-FR" sz="2800" b="1" dirty="0">
              <a:solidFill>
                <a:srgbClr val="00206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68638F-2926-4443-813A-315157000393}" type="slidenum">
              <a:rPr lang="fr-FR" smtClean="0">
                <a:solidFill>
                  <a:srgbClr val="FF0000"/>
                </a:solidFill>
              </a:rPr>
              <a:pPr lvl="0"/>
              <a:t>9</a:t>
            </a:fld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6" name="Picture 4" descr="Accue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525" y="417513"/>
            <a:ext cx="371475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 6"/>
          <p:cNvSpPr/>
          <p:nvPr/>
        </p:nvSpPr>
        <p:spPr>
          <a:xfrm>
            <a:off x="575460" y="1367682"/>
            <a:ext cx="7993080" cy="459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fr-FR" sz="2400" b="1" i="0" u="none" strike="noStrike" baseline="0" dirty="0" smtClean="0">
                <a:ln>
                  <a:noFill/>
                </a:ln>
                <a:solidFill>
                  <a:srgbClr val="FFC000"/>
                </a:solidFill>
                <a:latin typeface="Arial" pitchFamily="18"/>
                <a:ea typeface="Arial" pitchFamily="2"/>
                <a:cs typeface="Arial" pitchFamily="2"/>
              </a:rPr>
              <a:t>Questions de recherche</a:t>
            </a:r>
            <a:endParaRPr lang="fr-FR" sz="2400" b="1" i="0" u="none" strike="noStrike" baseline="0" dirty="0">
              <a:ln>
                <a:noFill/>
              </a:ln>
              <a:solidFill>
                <a:srgbClr val="FFC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pic>
        <p:nvPicPr>
          <p:cNvPr id="9" name="Picture 3" descr="C:\Users\darty\Documents\Mes données\Divers\Photos téléphone\My photos\Photo03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395" y="2797264"/>
            <a:ext cx="5403209" cy="405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55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9316</TotalTime>
  <Words>450</Words>
  <Application>Microsoft Office PowerPoint</Application>
  <PresentationFormat>Affichage à l'écran (4:3)</PresentationFormat>
  <Paragraphs>122</Paragraphs>
  <Slides>20</Slides>
  <Notes>20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Standard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BARATTE</dc:creator>
  <cp:lastModifiedBy>Olivier</cp:lastModifiedBy>
  <cp:revision>386</cp:revision>
  <cp:lastPrinted>2016-02-07T17:00:51Z</cp:lastPrinted>
  <dcterms:created xsi:type="dcterms:W3CDTF">2013-09-12T11:09:51Z</dcterms:created>
  <dcterms:modified xsi:type="dcterms:W3CDTF">2016-02-08T06:10:52Z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</Properties>
</file>