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81" r:id="rId3"/>
    <p:sldId id="257" r:id="rId4"/>
    <p:sldId id="258" r:id="rId5"/>
    <p:sldId id="259" r:id="rId6"/>
    <p:sldId id="260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3" r:id="rId20"/>
    <p:sldId id="285" r:id="rId21"/>
    <p:sldId id="287" r:id="rId22"/>
    <p:sldId id="278" r:id="rId23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D3AD3"/>
    <a:srgbClr val="A1288F"/>
    <a:srgbClr val="BD2BB9"/>
    <a:srgbClr val="1FCCE5"/>
    <a:srgbClr val="29F3FF"/>
    <a:srgbClr val="3DB3DE"/>
    <a:srgbClr val="43FFAB"/>
    <a:srgbClr val="4AD0FF"/>
    <a:srgbClr val="24FFE6"/>
    <a:srgbClr val="7319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62" autoAdjust="0"/>
    <p:restoredTop sz="94674"/>
  </p:normalViewPr>
  <p:slideViewPr>
    <p:cSldViewPr snapToGrid="0" snapToObjects="1">
      <p:cViewPr>
        <p:scale>
          <a:sx n="144" d="100"/>
          <a:sy n="144" d="100"/>
        </p:scale>
        <p:origin x="-1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FF1B2D-F34E-7043-9431-9FA3624791A0}" type="doc">
      <dgm:prSet loTypeId="urn:microsoft.com/office/officeart/2005/8/layout/pyramid2" loCatId="" qsTypeId="urn:microsoft.com/office/officeart/2005/8/quickstyle/simple1" qsCatId="simple" csTypeId="urn:microsoft.com/office/officeart/2005/8/colors/colorful4" csCatId="colorful" phldr="1"/>
      <dgm:spPr/>
    </dgm:pt>
    <dgm:pt modelId="{5FBD5FFB-5546-064A-9031-A79E943680B7}">
      <dgm:prSet phldrT="[Texte]"/>
      <dgm:spPr/>
      <dgm:t>
        <a:bodyPr/>
        <a:lstStyle/>
        <a:p>
          <a:r>
            <a:rPr lang="fr-FR" b="1" dirty="0" smtClean="0">
              <a:solidFill>
                <a:srgbClr val="FF6600"/>
              </a:solidFill>
            </a:rPr>
            <a:t>Contrôle conformité aux prescriptions/ certification des fondamentaux</a:t>
          </a:r>
          <a:endParaRPr lang="fr-FR" b="1" dirty="0">
            <a:solidFill>
              <a:srgbClr val="FF6600"/>
            </a:solidFill>
          </a:endParaRPr>
        </a:p>
      </dgm:t>
    </dgm:pt>
    <dgm:pt modelId="{87C87FDB-5A62-9C42-B7B0-3A84AB4B459D}" type="parTrans" cxnId="{A4939406-DAB1-9942-9960-28048EF4A4FA}">
      <dgm:prSet/>
      <dgm:spPr/>
      <dgm:t>
        <a:bodyPr/>
        <a:lstStyle/>
        <a:p>
          <a:endParaRPr lang="fr-FR"/>
        </a:p>
      </dgm:t>
    </dgm:pt>
    <dgm:pt modelId="{FCC0F409-75FB-1940-A076-0814B74F42E2}" type="sibTrans" cxnId="{A4939406-DAB1-9942-9960-28048EF4A4FA}">
      <dgm:prSet/>
      <dgm:spPr/>
      <dgm:t>
        <a:bodyPr/>
        <a:lstStyle/>
        <a:p>
          <a:endParaRPr lang="fr-FR"/>
        </a:p>
      </dgm:t>
    </dgm:pt>
    <dgm:pt modelId="{39CDEA81-38AA-DD4E-952B-707528B7FB0E}">
      <dgm:prSet phldrT="[Texte]"/>
      <dgm:spPr/>
      <dgm:t>
        <a:bodyPr/>
        <a:lstStyle/>
        <a:p>
          <a:r>
            <a:rPr lang="fr-FR" b="1" dirty="0" smtClean="0">
              <a:solidFill>
                <a:srgbClr val="FF6600"/>
              </a:solidFill>
            </a:rPr>
            <a:t>Agir professionnel prédéfini (trames imposées/bonnes pratiques)</a:t>
          </a:r>
          <a:endParaRPr lang="fr-FR" b="1" dirty="0">
            <a:solidFill>
              <a:srgbClr val="FF6600"/>
            </a:solidFill>
          </a:endParaRPr>
        </a:p>
      </dgm:t>
    </dgm:pt>
    <dgm:pt modelId="{B133B28C-3624-DD43-BFD0-B1173114647E}" type="parTrans" cxnId="{45670539-8A7B-3944-9871-09EEAF23F90E}">
      <dgm:prSet/>
      <dgm:spPr/>
      <dgm:t>
        <a:bodyPr/>
        <a:lstStyle/>
        <a:p>
          <a:endParaRPr lang="fr-FR"/>
        </a:p>
      </dgm:t>
    </dgm:pt>
    <dgm:pt modelId="{845533D1-E263-4E4F-B368-C4779756803F}" type="sibTrans" cxnId="{45670539-8A7B-3944-9871-09EEAF23F90E}">
      <dgm:prSet/>
      <dgm:spPr/>
      <dgm:t>
        <a:bodyPr/>
        <a:lstStyle/>
        <a:p>
          <a:endParaRPr lang="fr-FR"/>
        </a:p>
      </dgm:t>
    </dgm:pt>
    <dgm:pt modelId="{46A4A048-044A-4648-BEFF-85B9BA74D5C1}">
      <dgm:prSet phldrT="[Texte]"/>
      <dgm:spPr/>
      <dgm:t>
        <a:bodyPr/>
        <a:lstStyle/>
        <a:p>
          <a:r>
            <a:rPr lang="fr-FR" b="1" dirty="0" smtClean="0">
              <a:solidFill>
                <a:srgbClr val="FF6600"/>
              </a:solidFill>
            </a:rPr>
            <a:t>Activité règlementée par un référentiel</a:t>
          </a:r>
          <a:endParaRPr lang="fr-FR" b="1" dirty="0">
            <a:solidFill>
              <a:srgbClr val="FF6600"/>
            </a:solidFill>
          </a:endParaRPr>
        </a:p>
      </dgm:t>
    </dgm:pt>
    <dgm:pt modelId="{9A8E03C3-CA64-E348-88ED-242E454C7E1F}" type="parTrans" cxnId="{43B31509-495B-3645-9E87-A6B580B40180}">
      <dgm:prSet/>
      <dgm:spPr/>
      <dgm:t>
        <a:bodyPr/>
        <a:lstStyle/>
        <a:p>
          <a:endParaRPr lang="fr-FR"/>
        </a:p>
      </dgm:t>
    </dgm:pt>
    <dgm:pt modelId="{1FDFBE26-4AE4-D446-9428-C48116B6CF7F}" type="sibTrans" cxnId="{43B31509-495B-3645-9E87-A6B580B40180}">
      <dgm:prSet/>
      <dgm:spPr/>
      <dgm:t>
        <a:bodyPr/>
        <a:lstStyle/>
        <a:p>
          <a:endParaRPr lang="fr-FR"/>
        </a:p>
      </dgm:t>
    </dgm:pt>
    <dgm:pt modelId="{C90456F4-D230-A54F-B03F-5BDB3F80EFA8}" type="pres">
      <dgm:prSet presAssocID="{98FF1B2D-F34E-7043-9431-9FA3624791A0}" presName="compositeShape" presStyleCnt="0">
        <dgm:presLayoutVars>
          <dgm:dir/>
          <dgm:resizeHandles/>
        </dgm:presLayoutVars>
      </dgm:prSet>
      <dgm:spPr/>
    </dgm:pt>
    <dgm:pt modelId="{0D5D9394-DE5D-D540-B8E4-8B0F317D383D}" type="pres">
      <dgm:prSet presAssocID="{98FF1B2D-F34E-7043-9431-9FA3624791A0}" presName="pyramid" presStyleLbl="node1" presStyleIdx="0" presStyleCnt="1"/>
      <dgm:spPr/>
    </dgm:pt>
    <dgm:pt modelId="{4819D733-BB6C-A542-8A08-42978640D726}" type="pres">
      <dgm:prSet presAssocID="{98FF1B2D-F34E-7043-9431-9FA3624791A0}" presName="theList" presStyleCnt="0"/>
      <dgm:spPr/>
    </dgm:pt>
    <dgm:pt modelId="{4B42B832-A0F5-274D-86BE-4BA925160188}" type="pres">
      <dgm:prSet presAssocID="{5FBD5FFB-5546-064A-9031-A79E943680B7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1F918AA-CF06-4540-9447-0F885652FA19}" type="pres">
      <dgm:prSet presAssocID="{5FBD5FFB-5546-064A-9031-A79E943680B7}" presName="aSpace" presStyleCnt="0"/>
      <dgm:spPr/>
    </dgm:pt>
    <dgm:pt modelId="{8A5F17DC-4FDD-364B-8628-0BA79FDB546F}" type="pres">
      <dgm:prSet presAssocID="{39CDEA81-38AA-DD4E-952B-707528B7FB0E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B246569-E134-4C41-84A4-2FFDCDBED4AA}" type="pres">
      <dgm:prSet presAssocID="{39CDEA81-38AA-DD4E-952B-707528B7FB0E}" presName="aSpace" presStyleCnt="0"/>
      <dgm:spPr/>
    </dgm:pt>
    <dgm:pt modelId="{5902D7B0-627C-2543-801A-4A9BFF277E44}" type="pres">
      <dgm:prSet presAssocID="{46A4A048-044A-4648-BEFF-85B9BA74D5C1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9C58697-AEEF-1946-9B1A-D94EB97A68C9}" type="pres">
      <dgm:prSet presAssocID="{46A4A048-044A-4648-BEFF-85B9BA74D5C1}" presName="aSpace" presStyleCnt="0"/>
      <dgm:spPr/>
    </dgm:pt>
  </dgm:ptLst>
  <dgm:cxnLst>
    <dgm:cxn modelId="{43B31509-495B-3645-9E87-A6B580B40180}" srcId="{98FF1B2D-F34E-7043-9431-9FA3624791A0}" destId="{46A4A048-044A-4648-BEFF-85B9BA74D5C1}" srcOrd="2" destOrd="0" parTransId="{9A8E03C3-CA64-E348-88ED-242E454C7E1F}" sibTransId="{1FDFBE26-4AE4-D446-9428-C48116B6CF7F}"/>
    <dgm:cxn modelId="{E15398C7-B44A-B344-AA91-BD03E85ADDC8}" type="presOf" srcId="{98FF1B2D-F34E-7043-9431-9FA3624791A0}" destId="{C90456F4-D230-A54F-B03F-5BDB3F80EFA8}" srcOrd="0" destOrd="0" presId="urn:microsoft.com/office/officeart/2005/8/layout/pyramid2"/>
    <dgm:cxn modelId="{45670539-8A7B-3944-9871-09EEAF23F90E}" srcId="{98FF1B2D-F34E-7043-9431-9FA3624791A0}" destId="{39CDEA81-38AA-DD4E-952B-707528B7FB0E}" srcOrd="1" destOrd="0" parTransId="{B133B28C-3624-DD43-BFD0-B1173114647E}" sibTransId="{845533D1-E263-4E4F-B368-C4779756803F}"/>
    <dgm:cxn modelId="{A4939406-DAB1-9942-9960-28048EF4A4FA}" srcId="{98FF1B2D-F34E-7043-9431-9FA3624791A0}" destId="{5FBD5FFB-5546-064A-9031-A79E943680B7}" srcOrd="0" destOrd="0" parTransId="{87C87FDB-5A62-9C42-B7B0-3A84AB4B459D}" sibTransId="{FCC0F409-75FB-1940-A076-0814B74F42E2}"/>
    <dgm:cxn modelId="{7695DB66-2AA7-1242-9F97-C838CF4C1832}" type="presOf" srcId="{39CDEA81-38AA-DD4E-952B-707528B7FB0E}" destId="{8A5F17DC-4FDD-364B-8628-0BA79FDB546F}" srcOrd="0" destOrd="0" presId="urn:microsoft.com/office/officeart/2005/8/layout/pyramid2"/>
    <dgm:cxn modelId="{FBA78E74-CE5E-8644-87A9-CE351B5F0041}" type="presOf" srcId="{46A4A048-044A-4648-BEFF-85B9BA74D5C1}" destId="{5902D7B0-627C-2543-801A-4A9BFF277E44}" srcOrd="0" destOrd="0" presId="urn:microsoft.com/office/officeart/2005/8/layout/pyramid2"/>
    <dgm:cxn modelId="{98CFF946-1FE9-9341-A0E3-A34D8B080ACE}" type="presOf" srcId="{5FBD5FFB-5546-064A-9031-A79E943680B7}" destId="{4B42B832-A0F5-274D-86BE-4BA925160188}" srcOrd="0" destOrd="0" presId="urn:microsoft.com/office/officeart/2005/8/layout/pyramid2"/>
    <dgm:cxn modelId="{AEA2721B-F40D-2544-B66B-3FE892173EBA}" type="presParOf" srcId="{C90456F4-D230-A54F-B03F-5BDB3F80EFA8}" destId="{0D5D9394-DE5D-D540-B8E4-8B0F317D383D}" srcOrd="0" destOrd="0" presId="urn:microsoft.com/office/officeart/2005/8/layout/pyramid2"/>
    <dgm:cxn modelId="{DCFE473D-286D-3D41-8E7A-E7EE6BDFE05E}" type="presParOf" srcId="{C90456F4-D230-A54F-B03F-5BDB3F80EFA8}" destId="{4819D733-BB6C-A542-8A08-42978640D726}" srcOrd="1" destOrd="0" presId="urn:microsoft.com/office/officeart/2005/8/layout/pyramid2"/>
    <dgm:cxn modelId="{CBF1CB94-2DF7-4745-AD88-FA6223077CB8}" type="presParOf" srcId="{4819D733-BB6C-A542-8A08-42978640D726}" destId="{4B42B832-A0F5-274D-86BE-4BA925160188}" srcOrd="0" destOrd="0" presId="urn:microsoft.com/office/officeart/2005/8/layout/pyramid2"/>
    <dgm:cxn modelId="{1168AD51-AB96-5042-89AE-8C78D3F4230E}" type="presParOf" srcId="{4819D733-BB6C-A542-8A08-42978640D726}" destId="{21F918AA-CF06-4540-9447-0F885652FA19}" srcOrd="1" destOrd="0" presId="urn:microsoft.com/office/officeart/2005/8/layout/pyramid2"/>
    <dgm:cxn modelId="{833BE2A6-B75F-5347-8332-591286DCAC83}" type="presParOf" srcId="{4819D733-BB6C-A542-8A08-42978640D726}" destId="{8A5F17DC-4FDD-364B-8628-0BA79FDB546F}" srcOrd="2" destOrd="0" presId="urn:microsoft.com/office/officeart/2005/8/layout/pyramid2"/>
    <dgm:cxn modelId="{E92D9550-AE40-C240-9547-301865276D9B}" type="presParOf" srcId="{4819D733-BB6C-A542-8A08-42978640D726}" destId="{FB246569-E134-4C41-84A4-2FFDCDBED4AA}" srcOrd="3" destOrd="0" presId="urn:microsoft.com/office/officeart/2005/8/layout/pyramid2"/>
    <dgm:cxn modelId="{9A546EA6-152B-8E4E-8415-715B7F8114BA}" type="presParOf" srcId="{4819D733-BB6C-A542-8A08-42978640D726}" destId="{5902D7B0-627C-2543-801A-4A9BFF277E44}" srcOrd="4" destOrd="0" presId="urn:microsoft.com/office/officeart/2005/8/layout/pyramid2"/>
    <dgm:cxn modelId="{18093494-4C3B-1B47-9BFB-C379BC1BDEE8}" type="presParOf" srcId="{4819D733-BB6C-A542-8A08-42978640D726}" destId="{A9C58697-AEEF-1946-9B1A-D94EB97A68C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1CE548-5CB6-4741-BCA5-2E0C173B7D32}" type="doc">
      <dgm:prSet loTypeId="urn:microsoft.com/office/officeart/2009/3/layout/Descending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21A9545-507E-DE4B-BDB3-E499D4973423}">
      <dgm:prSet phldrT="[Texte]"/>
      <dgm:spPr/>
      <dgm:t>
        <a:bodyPr/>
        <a:lstStyle/>
        <a:p>
          <a:r>
            <a:rPr lang="fr-FR" b="1" dirty="0" smtClean="0">
              <a:solidFill>
                <a:srgbClr val="FF6600"/>
              </a:solidFill>
            </a:rPr>
            <a:t>Du praticien réflexif (1983)</a:t>
          </a:r>
          <a:endParaRPr lang="fr-FR" b="1" dirty="0">
            <a:solidFill>
              <a:srgbClr val="FF6600"/>
            </a:solidFill>
          </a:endParaRPr>
        </a:p>
      </dgm:t>
    </dgm:pt>
    <dgm:pt modelId="{BF54E409-A185-5846-A110-A03DC4752350}" type="parTrans" cxnId="{C050DFAD-079A-0641-B4FE-DD73C7F5BACC}">
      <dgm:prSet/>
      <dgm:spPr/>
      <dgm:t>
        <a:bodyPr/>
        <a:lstStyle/>
        <a:p>
          <a:endParaRPr lang="fr-FR"/>
        </a:p>
      </dgm:t>
    </dgm:pt>
    <dgm:pt modelId="{0C8BE3B8-76AB-C640-A77B-A369E2F80C63}" type="sibTrans" cxnId="{C050DFAD-079A-0641-B4FE-DD73C7F5BACC}">
      <dgm:prSet/>
      <dgm:spPr/>
      <dgm:t>
        <a:bodyPr/>
        <a:lstStyle/>
        <a:p>
          <a:endParaRPr lang="fr-FR"/>
        </a:p>
      </dgm:t>
    </dgm:pt>
    <dgm:pt modelId="{BDC191B6-5A22-994E-9FF6-74938E3B336E}">
      <dgm:prSet phldrT="[Texte]"/>
      <dgm:spPr/>
      <dgm:t>
        <a:bodyPr/>
        <a:lstStyle/>
        <a:p>
          <a:r>
            <a:rPr lang="fr-FR" dirty="0" smtClean="0">
              <a:solidFill>
                <a:srgbClr val="800080"/>
              </a:solidFill>
            </a:rPr>
            <a:t>De l’orientation rationaliste</a:t>
          </a:r>
          <a:endParaRPr lang="fr-FR" dirty="0">
            <a:solidFill>
              <a:srgbClr val="800080"/>
            </a:solidFill>
          </a:endParaRPr>
        </a:p>
      </dgm:t>
    </dgm:pt>
    <dgm:pt modelId="{433F8CA2-D0DB-2E40-B978-BD351E70D282}" type="parTrans" cxnId="{BAADC242-C7A5-704F-8A19-B5D14E23F327}">
      <dgm:prSet/>
      <dgm:spPr/>
      <dgm:t>
        <a:bodyPr/>
        <a:lstStyle/>
        <a:p>
          <a:endParaRPr lang="fr-FR"/>
        </a:p>
      </dgm:t>
    </dgm:pt>
    <dgm:pt modelId="{CF978383-6BEA-AE43-8085-1FC768DB1135}" type="sibTrans" cxnId="{BAADC242-C7A5-704F-8A19-B5D14E23F327}">
      <dgm:prSet/>
      <dgm:spPr/>
      <dgm:t>
        <a:bodyPr/>
        <a:lstStyle/>
        <a:p>
          <a:endParaRPr lang="fr-FR"/>
        </a:p>
      </dgm:t>
    </dgm:pt>
    <dgm:pt modelId="{F4B4EE9F-46F3-504C-B279-2841ABC08F53}">
      <dgm:prSet phldrT="[Texte]"/>
      <dgm:spPr/>
      <dgm:t>
        <a:bodyPr/>
        <a:lstStyle/>
        <a:p>
          <a:r>
            <a:rPr lang="fr-FR" dirty="0" smtClean="0">
              <a:solidFill>
                <a:srgbClr val="800080"/>
              </a:solidFill>
            </a:rPr>
            <a:t>À l’orientation phénoménologique expérientielle et humaniste</a:t>
          </a:r>
          <a:endParaRPr lang="fr-FR" dirty="0">
            <a:solidFill>
              <a:srgbClr val="800080"/>
            </a:solidFill>
          </a:endParaRPr>
        </a:p>
      </dgm:t>
    </dgm:pt>
    <dgm:pt modelId="{193ADC3F-2C3F-4B45-A110-3A03990C5DDC}" type="parTrans" cxnId="{5DAE412A-2367-0346-8C5A-ACC1A2237628}">
      <dgm:prSet/>
      <dgm:spPr/>
      <dgm:t>
        <a:bodyPr/>
        <a:lstStyle/>
        <a:p>
          <a:endParaRPr lang="fr-FR"/>
        </a:p>
      </dgm:t>
    </dgm:pt>
    <dgm:pt modelId="{B877D2D3-B4AA-C742-9016-63E58D3456B4}" type="sibTrans" cxnId="{5DAE412A-2367-0346-8C5A-ACC1A2237628}">
      <dgm:prSet/>
      <dgm:spPr/>
      <dgm:t>
        <a:bodyPr/>
        <a:lstStyle/>
        <a:p>
          <a:endParaRPr lang="fr-FR"/>
        </a:p>
      </dgm:t>
    </dgm:pt>
    <dgm:pt modelId="{FCBE8944-F67A-A844-9A2A-03123F832817}">
      <dgm:prSet phldrT="[Texte]"/>
      <dgm:spPr/>
      <dgm:t>
        <a:bodyPr/>
        <a:lstStyle/>
        <a:p>
          <a:r>
            <a:rPr lang="fr-FR" b="1" dirty="0" smtClean="0">
              <a:solidFill>
                <a:srgbClr val="FF6600"/>
              </a:solidFill>
            </a:rPr>
            <a:t>Aux praticiens designers (</a:t>
          </a:r>
          <a:r>
            <a:rPr lang="fr-FR" b="1" dirty="0" err="1" smtClean="0">
              <a:solidFill>
                <a:srgbClr val="FF6600"/>
              </a:solidFill>
            </a:rPr>
            <a:t>Schön</a:t>
          </a:r>
          <a:r>
            <a:rPr lang="fr-FR" b="1" dirty="0" smtClean="0">
              <a:solidFill>
                <a:srgbClr val="FF6600"/>
              </a:solidFill>
            </a:rPr>
            <a:t>, 1987, 1992)</a:t>
          </a:r>
          <a:endParaRPr lang="fr-FR" b="1" dirty="0">
            <a:solidFill>
              <a:srgbClr val="FF6600"/>
            </a:solidFill>
          </a:endParaRPr>
        </a:p>
      </dgm:t>
    </dgm:pt>
    <dgm:pt modelId="{818E0927-5687-B74C-A778-8D7F5B552787}" type="parTrans" cxnId="{AE72B7C7-9842-0D48-8392-CFE13D3F874F}">
      <dgm:prSet/>
      <dgm:spPr/>
      <dgm:t>
        <a:bodyPr/>
        <a:lstStyle/>
        <a:p>
          <a:endParaRPr lang="fr-FR"/>
        </a:p>
      </dgm:t>
    </dgm:pt>
    <dgm:pt modelId="{7D8EC881-CE6A-9E44-AD1C-A576174AC7ED}" type="sibTrans" cxnId="{AE72B7C7-9842-0D48-8392-CFE13D3F874F}">
      <dgm:prSet/>
      <dgm:spPr/>
      <dgm:t>
        <a:bodyPr/>
        <a:lstStyle/>
        <a:p>
          <a:endParaRPr lang="fr-FR"/>
        </a:p>
      </dgm:t>
    </dgm:pt>
    <dgm:pt modelId="{D296CF9B-59EF-024F-8834-99C6DF810F3A}">
      <dgm:prSet phldrT="[Texte]"/>
      <dgm:spPr/>
      <dgm:t>
        <a:bodyPr/>
        <a:lstStyle/>
        <a:p>
          <a:endParaRPr lang="fr-FR" dirty="0"/>
        </a:p>
      </dgm:t>
    </dgm:pt>
    <dgm:pt modelId="{74815D5B-007D-AD4E-A0B5-EE282F47A912}" type="parTrans" cxnId="{A9CE9F9B-EB4E-4D4E-991E-44A03DDF7C63}">
      <dgm:prSet/>
      <dgm:spPr/>
      <dgm:t>
        <a:bodyPr/>
        <a:lstStyle/>
        <a:p>
          <a:endParaRPr lang="fr-FR"/>
        </a:p>
      </dgm:t>
    </dgm:pt>
    <dgm:pt modelId="{A9A9AE31-F5E0-7A45-AD60-5EBC9738DEB7}" type="sibTrans" cxnId="{A9CE9F9B-EB4E-4D4E-991E-44A03DDF7C63}">
      <dgm:prSet/>
      <dgm:spPr/>
      <dgm:t>
        <a:bodyPr/>
        <a:lstStyle/>
        <a:p>
          <a:endParaRPr lang="fr-FR"/>
        </a:p>
      </dgm:t>
    </dgm:pt>
    <dgm:pt modelId="{7E3A73CD-84DD-AD4A-BB9D-DB5F4C52420D}" type="pres">
      <dgm:prSet presAssocID="{511CE548-5CB6-4741-BCA5-2E0C173B7D32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fr-FR"/>
        </a:p>
      </dgm:t>
    </dgm:pt>
    <dgm:pt modelId="{428019FC-A7A9-634F-A06E-BB2C5795FC6A}" type="pres">
      <dgm:prSet presAssocID="{511CE548-5CB6-4741-BCA5-2E0C173B7D32}" presName="arrowNode" presStyleLbl="node1" presStyleIdx="0" presStyleCnt="1"/>
      <dgm:spPr>
        <a:solidFill>
          <a:srgbClr val="00FF00"/>
        </a:solidFill>
        <a:ln>
          <a:solidFill>
            <a:srgbClr val="00FF00"/>
          </a:solidFill>
        </a:ln>
      </dgm:spPr>
    </dgm:pt>
    <dgm:pt modelId="{589A1A20-CFB8-0048-8A5F-C1BDFB7A9E9F}" type="pres">
      <dgm:prSet presAssocID="{521A9545-507E-DE4B-BDB3-E499D4973423}" presName="txNode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BB28A64-3132-E64F-BF07-DBAD8D2E1DAF}" type="pres">
      <dgm:prSet presAssocID="{BDC191B6-5A22-994E-9FF6-74938E3B336E}" presName="txNode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2268DB7-9C06-6248-A1A5-FD7073224F98}" type="pres">
      <dgm:prSet presAssocID="{CF978383-6BEA-AE43-8085-1FC768DB1135}" presName="dotNode2" presStyleCnt="0"/>
      <dgm:spPr/>
    </dgm:pt>
    <dgm:pt modelId="{DD49F2C2-1F4E-5D44-8391-083D44B1EC40}" type="pres">
      <dgm:prSet presAssocID="{CF978383-6BEA-AE43-8085-1FC768DB1135}" presName="dotRepeatNode" presStyleLbl="fgShp" presStyleIdx="0" presStyleCnt="3"/>
      <dgm:spPr/>
      <dgm:t>
        <a:bodyPr/>
        <a:lstStyle/>
        <a:p>
          <a:endParaRPr lang="fr-FR"/>
        </a:p>
      </dgm:t>
    </dgm:pt>
    <dgm:pt modelId="{6362EA8A-E1CB-A042-A2BB-457FC063721E}" type="pres">
      <dgm:prSet presAssocID="{D296CF9B-59EF-024F-8834-99C6DF810F3A}" presName="txNode3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20C10B-1395-AE46-BEE4-D9B442D7D78E}" type="pres">
      <dgm:prSet presAssocID="{A9A9AE31-F5E0-7A45-AD60-5EBC9738DEB7}" presName="dotNode3" presStyleCnt="0"/>
      <dgm:spPr/>
    </dgm:pt>
    <dgm:pt modelId="{EDBE779C-A9D0-4542-A6FC-5F07159F21FA}" type="pres">
      <dgm:prSet presAssocID="{A9A9AE31-F5E0-7A45-AD60-5EBC9738DEB7}" presName="dotRepeatNode" presStyleLbl="fgShp" presStyleIdx="1" presStyleCnt="3"/>
      <dgm:spPr/>
      <dgm:t>
        <a:bodyPr/>
        <a:lstStyle/>
        <a:p>
          <a:endParaRPr lang="fr-FR"/>
        </a:p>
      </dgm:t>
    </dgm:pt>
    <dgm:pt modelId="{065F856E-5BB3-1549-9E60-35536AB3DAD1}" type="pres">
      <dgm:prSet presAssocID="{F4B4EE9F-46F3-504C-B279-2841ABC08F53}" presName="txNode4" presStyleLbl="revTx" presStyleIdx="3" presStyleCnt="5" custScaleX="32373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754F10D-0DF4-D54C-800C-544536754EBD}" type="pres">
      <dgm:prSet presAssocID="{B877D2D3-B4AA-C742-9016-63E58D3456B4}" presName="dotNode4" presStyleCnt="0"/>
      <dgm:spPr/>
    </dgm:pt>
    <dgm:pt modelId="{2E6EFD50-0A85-3640-9A60-F6189FFC52E6}" type="pres">
      <dgm:prSet presAssocID="{B877D2D3-B4AA-C742-9016-63E58D3456B4}" presName="dotRepeatNode" presStyleLbl="fgShp" presStyleIdx="2" presStyleCnt="3"/>
      <dgm:spPr/>
      <dgm:t>
        <a:bodyPr/>
        <a:lstStyle/>
        <a:p>
          <a:endParaRPr lang="fr-FR"/>
        </a:p>
      </dgm:t>
    </dgm:pt>
    <dgm:pt modelId="{AE5BE17F-4625-BC44-9488-51487AA10DD1}" type="pres">
      <dgm:prSet presAssocID="{FCBE8944-F67A-A844-9A2A-03123F832817}" presName="txNode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AADC242-C7A5-704F-8A19-B5D14E23F327}" srcId="{511CE548-5CB6-4741-BCA5-2E0C173B7D32}" destId="{BDC191B6-5A22-994E-9FF6-74938E3B336E}" srcOrd="1" destOrd="0" parTransId="{433F8CA2-D0DB-2E40-B978-BD351E70D282}" sibTransId="{CF978383-6BEA-AE43-8085-1FC768DB1135}"/>
    <dgm:cxn modelId="{097E3061-6A12-0D4B-BCBA-4B55C0699716}" type="presOf" srcId="{CF978383-6BEA-AE43-8085-1FC768DB1135}" destId="{DD49F2C2-1F4E-5D44-8391-083D44B1EC40}" srcOrd="0" destOrd="0" presId="urn:microsoft.com/office/officeart/2009/3/layout/DescendingProcess"/>
    <dgm:cxn modelId="{89C2C4CF-583B-9948-AED8-52A2BBAA07CA}" type="presOf" srcId="{A9A9AE31-F5E0-7A45-AD60-5EBC9738DEB7}" destId="{EDBE779C-A9D0-4542-A6FC-5F07159F21FA}" srcOrd="0" destOrd="0" presId="urn:microsoft.com/office/officeart/2009/3/layout/DescendingProcess"/>
    <dgm:cxn modelId="{47433AAB-7DD9-0D4E-B952-F52D99D63C2D}" type="presOf" srcId="{FCBE8944-F67A-A844-9A2A-03123F832817}" destId="{AE5BE17F-4625-BC44-9488-51487AA10DD1}" srcOrd="0" destOrd="0" presId="urn:microsoft.com/office/officeart/2009/3/layout/DescendingProcess"/>
    <dgm:cxn modelId="{AE72B7C7-9842-0D48-8392-CFE13D3F874F}" srcId="{511CE548-5CB6-4741-BCA5-2E0C173B7D32}" destId="{FCBE8944-F67A-A844-9A2A-03123F832817}" srcOrd="4" destOrd="0" parTransId="{818E0927-5687-B74C-A778-8D7F5B552787}" sibTransId="{7D8EC881-CE6A-9E44-AD1C-A576174AC7ED}"/>
    <dgm:cxn modelId="{1BA8B054-B0D1-7740-A484-E8001B416AC9}" type="presOf" srcId="{B877D2D3-B4AA-C742-9016-63E58D3456B4}" destId="{2E6EFD50-0A85-3640-9A60-F6189FFC52E6}" srcOrd="0" destOrd="0" presId="urn:microsoft.com/office/officeart/2009/3/layout/DescendingProcess"/>
    <dgm:cxn modelId="{C050DFAD-079A-0641-B4FE-DD73C7F5BACC}" srcId="{511CE548-5CB6-4741-BCA5-2E0C173B7D32}" destId="{521A9545-507E-DE4B-BDB3-E499D4973423}" srcOrd="0" destOrd="0" parTransId="{BF54E409-A185-5846-A110-A03DC4752350}" sibTransId="{0C8BE3B8-76AB-C640-A77B-A369E2F80C63}"/>
    <dgm:cxn modelId="{024D5543-6469-3A47-9F3B-91829E15F683}" type="presOf" srcId="{511CE548-5CB6-4741-BCA5-2E0C173B7D32}" destId="{7E3A73CD-84DD-AD4A-BB9D-DB5F4C52420D}" srcOrd="0" destOrd="0" presId="urn:microsoft.com/office/officeart/2009/3/layout/DescendingProcess"/>
    <dgm:cxn modelId="{67C53472-25DA-074D-88FC-72B58D0BF4BA}" type="presOf" srcId="{D296CF9B-59EF-024F-8834-99C6DF810F3A}" destId="{6362EA8A-E1CB-A042-A2BB-457FC063721E}" srcOrd="0" destOrd="0" presId="urn:microsoft.com/office/officeart/2009/3/layout/DescendingProcess"/>
    <dgm:cxn modelId="{630D4A33-A33D-144F-9D81-5BA5E7182AB2}" type="presOf" srcId="{521A9545-507E-DE4B-BDB3-E499D4973423}" destId="{589A1A20-CFB8-0048-8A5F-C1BDFB7A9E9F}" srcOrd="0" destOrd="0" presId="urn:microsoft.com/office/officeart/2009/3/layout/DescendingProcess"/>
    <dgm:cxn modelId="{5371AB6D-5F03-2A49-9F97-20114CDF2526}" type="presOf" srcId="{F4B4EE9F-46F3-504C-B279-2841ABC08F53}" destId="{065F856E-5BB3-1549-9E60-35536AB3DAD1}" srcOrd="0" destOrd="0" presId="urn:microsoft.com/office/officeart/2009/3/layout/DescendingProcess"/>
    <dgm:cxn modelId="{5DAE412A-2367-0346-8C5A-ACC1A2237628}" srcId="{511CE548-5CB6-4741-BCA5-2E0C173B7D32}" destId="{F4B4EE9F-46F3-504C-B279-2841ABC08F53}" srcOrd="3" destOrd="0" parTransId="{193ADC3F-2C3F-4B45-A110-3A03990C5DDC}" sibTransId="{B877D2D3-B4AA-C742-9016-63E58D3456B4}"/>
    <dgm:cxn modelId="{A9CE9F9B-EB4E-4D4E-991E-44A03DDF7C63}" srcId="{511CE548-5CB6-4741-BCA5-2E0C173B7D32}" destId="{D296CF9B-59EF-024F-8834-99C6DF810F3A}" srcOrd="2" destOrd="0" parTransId="{74815D5B-007D-AD4E-A0B5-EE282F47A912}" sibTransId="{A9A9AE31-F5E0-7A45-AD60-5EBC9738DEB7}"/>
    <dgm:cxn modelId="{186E1D6C-C34D-9C4F-94AA-33A9E51C5E76}" type="presOf" srcId="{BDC191B6-5A22-994E-9FF6-74938E3B336E}" destId="{4BB28A64-3132-E64F-BF07-DBAD8D2E1DAF}" srcOrd="0" destOrd="0" presId="urn:microsoft.com/office/officeart/2009/3/layout/DescendingProcess"/>
    <dgm:cxn modelId="{B3FC7FBF-45FA-AE49-A1E3-B373C9332B08}" type="presParOf" srcId="{7E3A73CD-84DD-AD4A-BB9D-DB5F4C52420D}" destId="{428019FC-A7A9-634F-A06E-BB2C5795FC6A}" srcOrd="0" destOrd="0" presId="urn:microsoft.com/office/officeart/2009/3/layout/DescendingProcess"/>
    <dgm:cxn modelId="{E3CD792E-A744-2246-B1C0-9225253BFBDC}" type="presParOf" srcId="{7E3A73CD-84DD-AD4A-BB9D-DB5F4C52420D}" destId="{589A1A20-CFB8-0048-8A5F-C1BDFB7A9E9F}" srcOrd="1" destOrd="0" presId="urn:microsoft.com/office/officeart/2009/3/layout/DescendingProcess"/>
    <dgm:cxn modelId="{AF3E571E-A6C7-9240-8468-35AA8CF64585}" type="presParOf" srcId="{7E3A73CD-84DD-AD4A-BB9D-DB5F4C52420D}" destId="{4BB28A64-3132-E64F-BF07-DBAD8D2E1DAF}" srcOrd="2" destOrd="0" presId="urn:microsoft.com/office/officeart/2009/3/layout/DescendingProcess"/>
    <dgm:cxn modelId="{B97AF7CF-B8D7-EC43-A046-19249C59A743}" type="presParOf" srcId="{7E3A73CD-84DD-AD4A-BB9D-DB5F4C52420D}" destId="{A2268DB7-9C06-6248-A1A5-FD7073224F98}" srcOrd="3" destOrd="0" presId="urn:microsoft.com/office/officeart/2009/3/layout/DescendingProcess"/>
    <dgm:cxn modelId="{A1FC75A9-5FC8-EB43-B624-8BEAF51A3906}" type="presParOf" srcId="{A2268DB7-9C06-6248-A1A5-FD7073224F98}" destId="{DD49F2C2-1F4E-5D44-8391-083D44B1EC40}" srcOrd="0" destOrd="0" presId="urn:microsoft.com/office/officeart/2009/3/layout/DescendingProcess"/>
    <dgm:cxn modelId="{07A5FBB6-CBA2-984A-A0B6-223973A0E2CB}" type="presParOf" srcId="{7E3A73CD-84DD-AD4A-BB9D-DB5F4C52420D}" destId="{6362EA8A-E1CB-A042-A2BB-457FC063721E}" srcOrd="4" destOrd="0" presId="urn:microsoft.com/office/officeart/2009/3/layout/DescendingProcess"/>
    <dgm:cxn modelId="{2D70C68A-C1E4-C541-9E1F-29180BC46F9A}" type="presParOf" srcId="{7E3A73CD-84DD-AD4A-BB9D-DB5F4C52420D}" destId="{1320C10B-1395-AE46-BEE4-D9B442D7D78E}" srcOrd="5" destOrd="0" presId="urn:microsoft.com/office/officeart/2009/3/layout/DescendingProcess"/>
    <dgm:cxn modelId="{0ECF28A1-A00F-154A-A000-9A3041D7FE96}" type="presParOf" srcId="{1320C10B-1395-AE46-BEE4-D9B442D7D78E}" destId="{EDBE779C-A9D0-4542-A6FC-5F07159F21FA}" srcOrd="0" destOrd="0" presId="urn:microsoft.com/office/officeart/2009/3/layout/DescendingProcess"/>
    <dgm:cxn modelId="{9264853F-858D-924F-86B6-7ABACF4116FC}" type="presParOf" srcId="{7E3A73CD-84DD-AD4A-BB9D-DB5F4C52420D}" destId="{065F856E-5BB3-1549-9E60-35536AB3DAD1}" srcOrd="6" destOrd="0" presId="urn:microsoft.com/office/officeart/2009/3/layout/DescendingProcess"/>
    <dgm:cxn modelId="{D2BA25C4-96CD-344B-9BB0-9D9B6729E7DA}" type="presParOf" srcId="{7E3A73CD-84DD-AD4A-BB9D-DB5F4C52420D}" destId="{C754F10D-0DF4-D54C-800C-544536754EBD}" srcOrd="7" destOrd="0" presId="urn:microsoft.com/office/officeart/2009/3/layout/DescendingProcess"/>
    <dgm:cxn modelId="{41EDDA6E-8C8E-D54C-9E41-910757BB7278}" type="presParOf" srcId="{C754F10D-0DF4-D54C-800C-544536754EBD}" destId="{2E6EFD50-0A85-3640-9A60-F6189FFC52E6}" srcOrd="0" destOrd="0" presId="urn:microsoft.com/office/officeart/2009/3/layout/DescendingProcess"/>
    <dgm:cxn modelId="{691CCC4E-842F-F643-83FC-F3B8FD52896C}" type="presParOf" srcId="{7E3A73CD-84DD-AD4A-BB9D-DB5F4C52420D}" destId="{AE5BE17F-4625-BC44-9488-51487AA10DD1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40E55FC-21D8-9D4F-AAB1-40893AD4374E}" type="doc">
      <dgm:prSet loTypeId="urn:microsoft.com/office/officeart/2005/8/layout/pyramid2" loCatId="" qsTypeId="urn:microsoft.com/office/officeart/2005/8/quickstyle/simple1" qsCatId="simple" csTypeId="urn:microsoft.com/office/officeart/2005/8/colors/accent4_2" csCatId="accent4" phldr="1"/>
      <dgm:spPr/>
    </dgm:pt>
    <dgm:pt modelId="{CD975734-96F4-5E4B-A6C1-7114B67830A2}">
      <dgm:prSet phldrT="[Texte]"/>
      <dgm:spPr/>
      <dgm:t>
        <a:bodyPr/>
        <a:lstStyle/>
        <a:p>
          <a:r>
            <a:rPr lang="fr-FR" b="1" dirty="0" err="1" smtClean="0">
              <a:solidFill>
                <a:srgbClr val="FF6600"/>
              </a:solidFill>
            </a:rPr>
            <a:t>Référentialisation</a:t>
          </a:r>
          <a:r>
            <a:rPr lang="fr-FR" b="1" dirty="0" smtClean="0">
              <a:solidFill>
                <a:srgbClr val="FF6600"/>
              </a:solidFill>
            </a:rPr>
            <a:t> (Figari, 1994)</a:t>
          </a:r>
          <a:endParaRPr lang="fr-FR" b="1" dirty="0">
            <a:solidFill>
              <a:srgbClr val="FF6600"/>
            </a:solidFill>
          </a:endParaRPr>
        </a:p>
      </dgm:t>
    </dgm:pt>
    <dgm:pt modelId="{20B149BD-0975-6143-89DE-29A1658E91B4}" type="parTrans" cxnId="{058E57B7-148B-6A4B-B596-9DA3F95337BB}">
      <dgm:prSet/>
      <dgm:spPr/>
      <dgm:t>
        <a:bodyPr/>
        <a:lstStyle/>
        <a:p>
          <a:endParaRPr lang="fr-FR"/>
        </a:p>
      </dgm:t>
    </dgm:pt>
    <dgm:pt modelId="{26FD0C6B-BED7-0641-8061-E4A915DEC361}" type="sibTrans" cxnId="{058E57B7-148B-6A4B-B596-9DA3F95337BB}">
      <dgm:prSet/>
      <dgm:spPr/>
      <dgm:t>
        <a:bodyPr/>
        <a:lstStyle/>
        <a:p>
          <a:endParaRPr lang="fr-FR"/>
        </a:p>
      </dgm:t>
    </dgm:pt>
    <dgm:pt modelId="{56F27892-F92F-BC42-A68D-0DF3599D396F}">
      <dgm:prSet phldrT="[Texte]"/>
      <dgm:spPr/>
      <dgm:t>
        <a:bodyPr/>
        <a:lstStyle/>
        <a:p>
          <a:r>
            <a:rPr lang="fr-FR" b="1" dirty="0" smtClean="0">
              <a:solidFill>
                <a:srgbClr val="FF6600"/>
              </a:solidFill>
            </a:rPr>
            <a:t>Conception </a:t>
          </a:r>
          <a:r>
            <a:rPr lang="fr-FR" b="1" dirty="0" err="1" smtClean="0">
              <a:solidFill>
                <a:srgbClr val="FF6600"/>
              </a:solidFill>
            </a:rPr>
            <a:t>ideation</a:t>
          </a:r>
          <a:endParaRPr lang="fr-FR" b="1" dirty="0">
            <a:solidFill>
              <a:srgbClr val="FF6600"/>
            </a:solidFill>
          </a:endParaRPr>
        </a:p>
      </dgm:t>
    </dgm:pt>
    <dgm:pt modelId="{53AC3824-BEC6-F64D-B5FB-04273740D9F0}" type="parTrans" cxnId="{F7BB94A8-E17A-1A47-B3BF-15382436D773}">
      <dgm:prSet/>
      <dgm:spPr/>
      <dgm:t>
        <a:bodyPr/>
        <a:lstStyle/>
        <a:p>
          <a:endParaRPr lang="fr-FR"/>
        </a:p>
      </dgm:t>
    </dgm:pt>
    <dgm:pt modelId="{37701B2E-03CB-3E40-BCA6-045DB4458115}" type="sibTrans" cxnId="{F7BB94A8-E17A-1A47-B3BF-15382436D773}">
      <dgm:prSet/>
      <dgm:spPr/>
      <dgm:t>
        <a:bodyPr/>
        <a:lstStyle/>
        <a:p>
          <a:endParaRPr lang="fr-FR"/>
        </a:p>
      </dgm:t>
    </dgm:pt>
    <dgm:pt modelId="{D0C2E526-14B1-E340-98B8-694131ED3027}">
      <dgm:prSet phldrT="[Texte]"/>
      <dgm:spPr/>
      <dgm:t>
        <a:bodyPr/>
        <a:lstStyle/>
        <a:p>
          <a:r>
            <a:rPr lang="fr-FR" b="1" dirty="0" smtClean="0">
              <a:solidFill>
                <a:srgbClr val="FF6600"/>
              </a:solidFill>
            </a:rPr>
            <a:t>Contrainte de création</a:t>
          </a:r>
          <a:endParaRPr lang="fr-FR" b="1" dirty="0">
            <a:solidFill>
              <a:srgbClr val="FF6600"/>
            </a:solidFill>
          </a:endParaRPr>
        </a:p>
      </dgm:t>
    </dgm:pt>
    <dgm:pt modelId="{EDF7774D-E426-D944-B3BC-695DB4A50943}" type="parTrans" cxnId="{C0EB8009-C205-BE4D-9F83-5582799B0962}">
      <dgm:prSet/>
      <dgm:spPr/>
      <dgm:t>
        <a:bodyPr/>
        <a:lstStyle/>
        <a:p>
          <a:endParaRPr lang="fr-FR"/>
        </a:p>
      </dgm:t>
    </dgm:pt>
    <dgm:pt modelId="{331BB283-FF98-6643-9840-19992586C4DF}" type="sibTrans" cxnId="{C0EB8009-C205-BE4D-9F83-5582799B0962}">
      <dgm:prSet/>
      <dgm:spPr/>
      <dgm:t>
        <a:bodyPr/>
        <a:lstStyle/>
        <a:p>
          <a:endParaRPr lang="fr-FR"/>
        </a:p>
      </dgm:t>
    </dgm:pt>
    <dgm:pt modelId="{DD77D7E3-69CE-A948-A33A-9393E98AB358}" type="pres">
      <dgm:prSet presAssocID="{F40E55FC-21D8-9D4F-AAB1-40893AD4374E}" presName="compositeShape" presStyleCnt="0">
        <dgm:presLayoutVars>
          <dgm:dir/>
          <dgm:resizeHandles/>
        </dgm:presLayoutVars>
      </dgm:prSet>
      <dgm:spPr/>
    </dgm:pt>
    <dgm:pt modelId="{CEACEF19-246A-C745-A328-AB0F34EF1718}" type="pres">
      <dgm:prSet presAssocID="{F40E55FC-21D8-9D4F-AAB1-40893AD4374E}" presName="pyramid" presStyleLbl="node1" presStyleIdx="0" presStyleCnt="1"/>
      <dgm:spPr/>
    </dgm:pt>
    <dgm:pt modelId="{728C4080-7523-CB49-93FA-B11B04C5F2C6}" type="pres">
      <dgm:prSet presAssocID="{F40E55FC-21D8-9D4F-AAB1-40893AD4374E}" presName="theList" presStyleCnt="0"/>
      <dgm:spPr/>
    </dgm:pt>
    <dgm:pt modelId="{7F172E02-665D-A840-8610-2E5BB34D5AAE}" type="pres">
      <dgm:prSet presAssocID="{CD975734-96F4-5E4B-A6C1-7114B67830A2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CDF2EA-3F1E-BE40-8D38-D8236509254B}" type="pres">
      <dgm:prSet presAssocID="{CD975734-96F4-5E4B-A6C1-7114B67830A2}" presName="aSpace" presStyleCnt="0"/>
      <dgm:spPr/>
    </dgm:pt>
    <dgm:pt modelId="{E0C4A185-96ED-9E48-83D2-4D0B7CAC3AF7}" type="pres">
      <dgm:prSet presAssocID="{56F27892-F92F-BC42-A68D-0DF3599D396F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1625A5-64C2-934E-9ADB-9C0CDB002AA8}" type="pres">
      <dgm:prSet presAssocID="{56F27892-F92F-BC42-A68D-0DF3599D396F}" presName="aSpace" presStyleCnt="0"/>
      <dgm:spPr/>
    </dgm:pt>
    <dgm:pt modelId="{E9E4BB94-E27C-884D-8839-E125D6242879}" type="pres">
      <dgm:prSet presAssocID="{D0C2E526-14B1-E340-98B8-694131ED3027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6FBF77D-8214-8F48-9D80-AA91557CE0AB}" type="pres">
      <dgm:prSet presAssocID="{D0C2E526-14B1-E340-98B8-694131ED3027}" presName="aSpace" presStyleCnt="0"/>
      <dgm:spPr/>
    </dgm:pt>
  </dgm:ptLst>
  <dgm:cxnLst>
    <dgm:cxn modelId="{5C631E81-F220-DD4D-A981-A92204C54E36}" type="presOf" srcId="{56F27892-F92F-BC42-A68D-0DF3599D396F}" destId="{E0C4A185-96ED-9E48-83D2-4D0B7CAC3AF7}" srcOrd="0" destOrd="0" presId="urn:microsoft.com/office/officeart/2005/8/layout/pyramid2"/>
    <dgm:cxn modelId="{058E57B7-148B-6A4B-B596-9DA3F95337BB}" srcId="{F40E55FC-21D8-9D4F-AAB1-40893AD4374E}" destId="{CD975734-96F4-5E4B-A6C1-7114B67830A2}" srcOrd="0" destOrd="0" parTransId="{20B149BD-0975-6143-89DE-29A1658E91B4}" sibTransId="{26FD0C6B-BED7-0641-8061-E4A915DEC361}"/>
    <dgm:cxn modelId="{0A521BB5-35A0-1546-845C-7FF981DB57F9}" type="presOf" srcId="{F40E55FC-21D8-9D4F-AAB1-40893AD4374E}" destId="{DD77D7E3-69CE-A948-A33A-9393E98AB358}" srcOrd="0" destOrd="0" presId="urn:microsoft.com/office/officeart/2005/8/layout/pyramid2"/>
    <dgm:cxn modelId="{C0EB8009-C205-BE4D-9F83-5582799B0962}" srcId="{F40E55FC-21D8-9D4F-AAB1-40893AD4374E}" destId="{D0C2E526-14B1-E340-98B8-694131ED3027}" srcOrd="2" destOrd="0" parTransId="{EDF7774D-E426-D944-B3BC-695DB4A50943}" sibTransId="{331BB283-FF98-6643-9840-19992586C4DF}"/>
    <dgm:cxn modelId="{11676027-F6DD-724B-B2DB-0DF1CF30CC58}" type="presOf" srcId="{D0C2E526-14B1-E340-98B8-694131ED3027}" destId="{E9E4BB94-E27C-884D-8839-E125D6242879}" srcOrd="0" destOrd="0" presId="urn:microsoft.com/office/officeart/2005/8/layout/pyramid2"/>
    <dgm:cxn modelId="{65D1FA33-F800-A840-AB93-0D244F0C5CEA}" type="presOf" srcId="{CD975734-96F4-5E4B-A6C1-7114B67830A2}" destId="{7F172E02-665D-A840-8610-2E5BB34D5AAE}" srcOrd="0" destOrd="0" presId="urn:microsoft.com/office/officeart/2005/8/layout/pyramid2"/>
    <dgm:cxn modelId="{F7BB94A8-E17A-1A47-B3BF-15382436D773}" srcId="{F40E55FC-21D8-9D4F-AAB1-40893AD4374E}" destId="{56F27892-F92F-BC42-A68D-0DF3599D396F}" srcOrd="1" destOrd="0" parTransId="{53AC3824-BEC6-F64D-B5FB-04273740D9F0}" sibTransId="{37701B2E-03CB-3E40-BCA6-045DB4458115}"/>
    <dgm:cxn modelId="{73429A63-1A03-E642-B8D6-50F6FEE78240}" type="presParOf" srcId="{DD77D7E3-69CE-A948-A33A-9393E98AB358}" destId="{CEACEF19-246A-C745-A328-AB0F34EF1718}" srcOrd="0" destOrd="0" presId="urn:microsoft.com/office/officeart/2005/8/layout/pyramid2"/>
    <dgm:cxn modelId="{3F8539A0-7A40-F841-B003-7209CA728378}" type="presParOf" srcId="{DD77D7E3-69CE-A948-A33A-9393E98AB358}" destId="{728C4080-7523-CB49-93FA-B11B04C5F2C6}" srcOrd="1" destOrd="0" presId="urn:microsoft.com/office/officeart/2005/8/layout/pyramid2"/>
    <dgm:cxn modelId="{FED0BD73-3AC8-5E46-B52D-BD69691A8D47}" type="presParOf" srcId="{728C4080-7523-CB49-93FA-B11B04C5F2C6}" destId="{7F172E02-665D-A840-8610-2E5BB34D5AAE}" srcOrd="0" destOrd="0" presId="urn:microsoft.com/office/officeart/2005/8/layout/pyramid2"/>
    <dgm:cxn modelId="{347E9EDF-0838-2144-8ACC-492B85DD08C8}" type="presParOf" srcId="{728C4080-7523-CB49-93FA-B11B04C5F2C6}" destId="{A6CDF2EA-3F1E-BE40-8D38-D8236509254B}" srcOrd="1" destOrd="0" presId="urn:microsoft.com/office/officeart/2005/8/layout/pyramid2"/>
    <dgm:cxn modelId="{86E8659E-F442-FD46-8E66-5EE7BB07C4AC}" type="presParOf" srcId="{728C4080-7523-CB49-93FA-B11B04C5F2C6}" destId="{E0C4A185-96ED-9E48-83D2-4D0B7CAC3AF7}" srcOrd="2" destOrd="0" presId="urn:microsoft.com/office/officeart/2005/8/layout/pyramid2"/>
    <dgm:cxn modelId="{BAE5C2FF-3CA8-034A-9BB3-229BFBE8B20C}" type="presParOf" srcId="{728C4080-7523-CB49-93FA-B11B04C5F2C6}" destId="{9F1625A5-64C2-934E-9ADB-9C0CDB002AA8}" srcOrd="3" destOrd="0" presId="urn:microsoft.com/office/officeart/2005/8/layout/pyramid2"/>
    <dgm:cxn modelId="{F8EFB6A6-DAD2-B245-9C09-46CEEA554AA6}" type="presParOf" srcId="{728C4080-7523-CB49-93FA-B11B04C5F2C6}" destId="{E9E4BB94-E27C-884D-8839-E125D6242879}" srcOrd="4" destOrd="0" presId="urn:microsoft.com/office/officeart/2005/8/layout/pyramid2"/>
    <dgm:cxn modelId="{066E8E23-4B10-A043-9B9C-496BE2F97437}" type="presParOf" srcId="{728C4080-7523-CB49-93FA-B11B04C5F2C6}" destId="{76FBF77D-8214-8F48-9D80-AA91557CE0A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9752AD-3278-D843-AA6E-FD9D3C3E53B2}" type="doc">
      <dgm:prSet loTypeId="urn:microsoft.com/office/officeart/2005/8/layout/radial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49E9654-53C2-2547-915D-1268B5B77502}">
      <dgm:prSet phldrT="[Text]" custT="1"/>
      <dgm:spPr>
        <a:solidFill>
          <a:srgbClr val="6AFF2A">
            <a:alpha val="50000"/>
          </a:srgbClr>
        </a:solidFill>
      </dgm:spPr>
      <dgm:t>
        <a:bodyPr/>
        <a:lstStyle/>
        <a:p>
          <a:r>
            <a:rPr lang="fr-FR" sz="2000" b="1" dirty="0" smtClean="0">
              <a:solidFill>
                <a:srgbClr val="FF6600"/>
              </a:solidFill>
            </a:rPr>
            <a:t>9 groupes d’étudiants experts</a:t>
          </a:r>
          <a:endParaRPr lang="fr-FR" sz="2000" b="1" dirty="0">
            <a:solidFill>
              <a:srgbClr val="FF6600"/>
            </a:solidFill>
          </a:endParaRPr>
        </a:p>
      </dgm:t>
    </dgm:pt>
    <dgm:pt modelId="{66A6252B-FDE7-4844-A014-A1DB4E4D9044}" type="parTrans" cxnId="{175ED0E0-CF2C-8F44-9C69-B1B23F31B721}">
      <dgm:prSet/>
      <dgm:spPr/>
      <dgm:t>
        <a:bodyPr/>
        <a:lstStyle/>
        <a:p>
          <a:endParaRPr lang="fr-FR"/>
        </a:p>
      </dgm:t>
    </dgm:pt>
    <dgm:pt modelId="{585B4865-C709-D54D-931E-AB326C9CF02A}" type="sibTrans" cxnId="{175ED0E0-CF2C-8F44-9C69-B1B23F31B721}">
      <dgm:prSet/>
      <dgm:spPr/>
      <dgm:t>
        <a:bodyPr/>
        <a:lstStyle/>
        <a:p>
          <a:endParaRPr lang="fr-FR"/>
        </a:p>
      </dgm:t>
    </dgm:pt>
    <dgm:pt modelId="{E5A02791-70AE-C445-9A36-821CB0960BC1}">
      <dgm:prSet phldrT="[Text]" custT="1"/>
      <dgm:spPr>
        <a:solidFill>
          <a:srgbClr val="00FF00">
            <a:alpha val="50000"/>
          </a:srgbClr>
        </a:solidFill>
        <a:ln>
          <a:solidFill>
            <a:srgbClr val="24FFE6"/>
          </a:solidFill>
        </a:ln>
      </dgm:spPr>
      <dgm:t>
        <a:bodyPr/>
        <a:lstStyle/>
        <a:p>
          <a:r>
            <a:rPr lang="fr-FR" sz="1800" b="1" dirty="0" smtClean="0">
              <a:solidFill>
                <a:srgbClr val="FF6600"/>
              </a:solidFill>
            </a:rPr>
            <a:t>9 forums</a:t>
          </a:r>
          <a:endParaRPr lang="fr-FR" sz="1800" b="1" dirty="0">
            <a:solidFill>
              <a:srgbClr val="FF6600"/>
            </a:solidFill>
          </a:endParaRPr>
        </a:p>
      </dgm:t>
    </dgm:pt>
    <dgm:pt modelId="{2C1DEB63-AF09-2643-860F-2C66455D36A5}" type="parTrans" cxnId="{9AC98014-9962-F346-82D5-D7057E90B2F0}">
      <dgm:prSet/>
      <dgm:spPr/>
      <dgm:t>
        <a:bodyPr/>
        <a:lstStyle/>
        <a:p>
          <a:endParaRPr lang="fr-FR"/>
        </a:p>
      </dgm:t>
    </dgm:pt>
    <dgm:pt modelId="{47B1DFEC-C2D4-3A40-A140-8CC2D0FCB1A0}" type="sibTrans" cxnId="{9AC98014-9962-F346-82D5-D7057E90B2F0}">
      <dgm:prSet/>
      <dgm:spPr/>
      <dgm:t>
        <a:bodyPr/>
        <a:lstStyle/>
        <a:p>
          <a:endParaRPr lang="fr-FR"/>
        </a:p>
      </dgm:t>
    </dgm:pt>
    <dgm:pt modelId="{69DBAFF8-7DE2-234E-9A10-D9E68CE3B170}">
      <dgm:prSet phldrT="[Text]" custT="1"/>
      <dgm:spPr>
        <a:solidFill>
          <a:srgbClr val="00FF00">
            <a:alpha val="50000"/>
          </a:srgbClr>
        </a:solidFill>
      </dgm:spPr>
      <dgm:t>
        <a:bodyPr/>
        <a:lstStyle/>
        <a:p>
          <a:r>
            <a:rPr lang="fr-FR" sz="1800" b="1" dirty="0" smtClean="0">
              <a:solidFill>
                <a:srgbClr val="FF6600"/>
              </a:solidFill>
            </a:rPr>
            <a:t>9 blogues</a:t>
          </a:r>
          <a:endParaRPr lang="fr-FR" sz="1800" b="1" dirty="0">
            <a:solidFill>
              <a:srgbClr val="FF6600"/>
            </a:solidFill>
          </a:endParaRPr>
        </a:p>
      </dgm:t>
    </dgm:pt>
    <dgm:pt modelId="{21136337-8DCB-494F-9C05-9F1B5D013862}" type="parTrans" cxnId="{3643FE92-5D69-7E4B-A550-F3679070C93D}">
      <dgm:prSet/>
      <dgm:spPr/>
      <dgm:t>
        <a:bodyPr/>
        <a:lstStyle/>
        <a:p>
          <a:endParaRPr lang="fr-FR"/>
        </a:p>
      </dgm:t>
    </dgm:pt>
    <dgm:pt modelId="{9BD46C4C-6E3F-D941-8808-FCC721CE5BE6}" type="sibTrans" cxnId="{3643FE92-5D69-7E4B-A550-F3679070C93D}">
      <dgm:prSet/>
      <dgm:spPr/>
      <dgm:t>
        <a:bodyPr/>
        <a:lstStyle/>
        <a:p>
          <a:endParaRPr lang="fr-FR"/>
        </a:p>
      </dgm:t>
    </dgm:pt>
    <dgm:pt modelId="{6821440D-5C9F-1B4B-A22C-1A56C2F499B1}">
      <dgm:prSet phldrT="[Text]" custT="1"/>
      <dgm:spPr>
        <a:solidFill>
          <a:srgbClr val="00FF00">
            <a:alpha val="50000"/>
          </a:srgbClr>
        </a:solidFill>
      </dgm:spPr>
      <dgm:t>
        <a:bodyPr/>
        <a:lstStyle/>
        <a:p>
          <a:r>
            <a:rPr lang="fr-FR" sz="1800" b="1" dirty="0" smtClean="0">
              <a:solidFill>
                <a:srgbClr val="FF6600"/>
              </a:solidFill>
            </a:rPr>
            <a:t>17 wikis</a:t>
          </a:r>
          <a:endParaRPr lang="fr-FR" sz="1800" b="1" dirty="0">
            <a:solidFill>
              <a:srgbClr val="FF6600"/>
            </a:solidFill>
          </a:endParaRPr>
        </a:p>
      </dgm:t>
    </dgm:pt>
    <dgm:pt modelId="{F8506689-917B-4545-9635-41B7B1DBCA7A}" type="parTrans" cxnId="{E0EAB9D7-4707-704D-A109-2EA28964CF0F}">
      <dgm:prSet/>
      <dgm:spPr/>
      <dgm:t>
        <a:bodyPr/>
        <a:lstStyle/>
        <a:p>
          <a:endParaRPr lang="fr-FR"/>
        </a:p>
      </dgm:t>
    </dgm:pt>
    <dgm:pt modelId="{78B1FB27-2FBB-4F49-9EB1-B70509C9ED54}" type="sibTrans" cxnId="{E0EAB9D7-4707-704D-A109-2EA28964CF0F}">
      <dgm:prSet/>
      <dgm:spPr/>
      <dgm:t>
        <a:bodyPr/>
        <a:lstStyle/>
        <a:p>
          <a:endParaRPr lang="fr-FR"/>
        </a:p>
      </dgm:t>
    </dgm:pt>
    <dgm:pt modelId="{0A038963-5EEF-EC44-8BCA-39E1F022FEC5}">
      <dgm:prSet phldrT="[Text]" custT="1"/>
      <dgm:spPr/>
      <dgm:t>
        <a:bodyPr/>
        <a:lstStyle/>
        <a:p>
          <a:endParaRPr lang="fr-FR" dirty="0"/>
        </a:p>
      </dgm:t>
    </dgm:pt>
    <dgm:pt modelId="{B943F223-8D75-C643-A398-9235F67C67C5}" type="parTrans" cxnId="{A4A37F31-989D-D645-A07B-1B8C48BCE742}">
      <dgm:prSet/>
      <dgm:spPr/>
      <dgm:t>
        <a:bodyPr/>
        <a:lstStyle/>
        <a:p>
          <a:endParaRPr lang="fr-FR"/>
        </a:p>
      </dgm:t>
    </dgm:pt>
    <dgm:pt modelId="{A3CA6173-B885-2240-A7C7-65F84FF27DC2}" type="sibTrans" cxnId="{A4A37F31-989D-D645-A07B-1B8C48BCE742}">
      <dgm:prSet/>
      <dgm:spPr/>
      <dgm:t>
        <a:bodyPr/>
        <a:lstStyle/>
        <a:p>
          <a:endParaRPr lang="fr-FR"/>
        </a:p>
      </dgm:t>
    </dgm:pt>
    <dgm:pt modelId="{975324EC-5C73-954E-B30D-6A2DE83C1D12}" type="pres">
      <dgm:prSet presAssocID="{819752AD-3278-D843-AA6E-FD9D3C3E53B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DE5B3C43-2E3D-104C-B250-304D2817A122}" type="pres">
      <dgm:prSet presAssocID="{819752AD-3278-D843-AA6E-FD9D3C3E53B2}" presName="radial" presStyleCnt="0">
        <dgm:presLayoutVars>
          <dgm:animLvl val="ctr"/>
        </dgm:presLayoutVars>
      </dgm:prSet>
      <dgm:spPr/>
    </dgm:pt>
    <dgm:pt modelId="{BB118B45-E417-7E4A-8AD5-73093E564D8A}" type="pres">
      <dgm:prSet presAssocID="{549E9654-53C2-2547-915D-1268B5B77502}" presName="centerShape" presStyleLbl="vennNode1" presStyleIdx="0" presStyleCnt="4"/>
      <dgm:spPr/>
      <dgm:t>
        <a:bodyPr/>
        <a:lstStyle/>
        <a:p>
          <a:endParaRPr lang="fr-FR"/>
        </a:p>
      </dgm:t>
    </dgm:pt>
    <dgm:pt modelId="{7B9D5998-284D-414D-9843-A193E67BFC1D}" type="pres">
      <dgm:prSet presAssocID="{E5A02791-70AE-C445-9A36-821CB0960BC1}" presName="node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E285CAE-E982-8849-9276-90E39F857330}" type="pres">
      <dgm:prSet presAssocID="{69DBAFF8-7DE2-234E-9A10-D9E68CE3B170}" presName="node" presStyleLbl="vennNode1" presStyleIdx="2" presStyleCnt="4" custScaleX="112764" custRadScaleRad="96163" custRadScaleInc="-182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F5CF3C3-888C-0442-B816-1D2019782260}" type="pres">
      <dgm:prSet presAssocID="{6821440D-5C9F-1B4B-A22C-1A56C2F499B1}" presName="node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AC98014-9962-F346-82D5-D7057E90B2F0}" srcId="{549E9654-53C2-2547-915D-1268B5B77502}" destId="{E5A02791-70AE-C445-9A36-821CB0960BC1}" srcOrd="0" destOrd="0" parTransId="{2C1DEB63-AF09-2643-860F-2C66455D36A5}" sibTransId="{47B1DFEC-C2D4-3A40-A140-8CC2D0FCB1A0}"/>
    <dgm:cxn modelId="{3643FE92-5D69-7E4B-A550-F3679070C93D}" srcId="{549E9654-53C2-2547-915D-1268B5B77502}" destId="{69DBAFF8-7DE2-234E-9A10-D9E68CE3B170}" srcOrd="1" destOrd="0" parTransId="{21136337-8DCB-494F-9C05-9F1B5D013862}" sibTransId="{9BD46C4C-6E3F-D941-8808-FCC721CE5BE6}"/>
    <dgm:cxn modelId="{1915A78D-E034-3E4F-AFC1-E774B0453EC5}" type="presOf" srcId="{E5A02791-70AE-C445-9A36-821CB0960BC1}" destId="{7B9D5998-284D-414D-9843-A193E67BFC1D}" srcOrd="0" destOrd="0" presId="urn:microsoft.com/office/officeart/2005/8/layout/radial3"/>
    <dgm:cxn modelId="{A4A37F31-989D-D645-A07B-1B8C48BCE742}" srcId="{819752AD-3278-D843-AA6E-FD9D3C3E53B2}" destId="{0A038963-5EEF-EC44-8BCA-39E1F022FEC5}" srcOrd="1" destOrd="0" parTransId="{B943F223-8D75-C643-A398-9235F67C67C5}" sibTransId="{A3CA6173-B885-2240-A7C7-65F84FF27DC2}"/>
    <dgm:cxn modelId="{EFCFE1CD-4ED4-7640-9123-27B09E67AC6F}" type="presOf" srcId="{819752AD-3278-D843-AA6E-FD9D3C3E53B2}" destId="{975324EC-5C73-954E-B30D-6A2DE83C1D12}" srcOrd="0" destOrd="0" presId="urn:microsoft.com/office/officeart/2005/8/layout/radial3"/>
    <dgm:cxn modelId="{49980FE4-2EA9-C346-8BE4-C7D6E9EB9FBA}" type="presOf" srcId="{69DBAFF8-7DE2-234E-9A10-D9E68CE3B170}" destId="{2E285CAE-E982-8849-9276-90E39F857330}" srcOrd="0" destOrd="0" presId="urn:microsoft.com/office/officeart/2005/8/layout/radial3"/>
    <dgm:cxn modelId="{5BEBACCA-B581-4D45-8567-DFE4B6958F11}" type="presOf" srcId="{549E9654-53C2-2547-915D-1268B5B77502}" destId="{BB118B45-E417-7E4A-8AD5-73093E564D8A}" srcOrd="0" destOrd="0" presId="urn:microsoft.com/office/officeart/2005/8/layout/radial3"/>
    <dgm:cxn modelId="{E0EAB9D7-4707-704D-A109-2EA28964CF0F}" srcId="{549E9654-53C2-2547-915D-1268B5B77502}" destId="{6821440D-5C9F-1B4B-A22C-1A56C2F499B1}" srcOrd="2" destOrd="0" parTransId="{F8506689-917B-4545-9635-41B7B1DBCA7A}" sibTransId="{78B1FB27-2FBB-4F49-9EB1-B70509C9ED54}"/>
    <dgm:cxn modelId="{175ED0E0-CF2C-8F44-9C69-B1B23F31B721}" srcId="{819752AD-3278-D843-AA6E-FD9D3C3E53B2}" destId="{549E9654-53C2-2547-915D-1268B5B77502}" srcOrd="0" destOrd="0" parTransId="{66A6252B-FDE7-4844-A014-A1DB4E4D9044}" sibTransId="{585B4865-C709-D54D-931E-AB326C9CF02A}"/>
    <dgm:cxn modelId="{35786561-3E5C-F745-A7D0-53EFC321E301}" type="presOf" srcId="{6821440D-5C9F-1B4B-A22C-1A56C2F499B1}" destId="{BF5CF3C3-888C-0442-B816-1D2019782260}" srcOrd="0" destOrd="0" presId="urn:microsoft.com/office/officeart/2005/8/layout/radial3"/>
    <dgm:cxn modelId="{C9861A03-72D4-F044-B403-3B8EF930D161}" type="presParOf" srcId="{975324EC-5C73-954E-B30D-6A2DE83C1D12}" destId="{DE5B3C43-2E3D-104C-B250-304D2817A122}" srcOrd="0" destOrd="0" presId="urn:microsoft.com/office/officeart/2005/8/layout/radial3"/>
    <dgm:cxn modelId="{F65A0715-4FF3-CB45-92C7-549EEA798166}" type="presParOf" srcId="{DE5B3C43-2E3D-104C-B250-304D2817A122}" destId="{BB118B45-E417-7E4A-8AD5-73093E564D8A}" srcOrd="0" destOrd="0" presId="urn:microsoft.com/office/officeart/2005/8/layout/radial3"/>
    <dgm:cxn modelId="{B69E3F35-332D-6244-AE47-2C304BF22077}" type="presParOf" srcId="{DE5B3C43-2E3D-104C-B250-304D2817A122}" destId="{7B9D5998-284D-414D-9843-A193E67BFC1D}" srcOrd="1" destOrd="0" presId="urn:microsoft.com/office/officeart/2005/8/layout/radial3"/>
    <dgm:cxn modelId="{1BAD7E51-77F9-144F-91D8-699E882680E8}" type="presParOf" srcId="{DE5B3C43-2E3D-104C-B250-304D2817A122}" destId="{2E285CAE-E982-8849-9276-90E39F857330}" srcOrd="2" destOrd="0" presId="urn:microsoft.com/office/officeart/2005/8/layout/radial3"/>
    <dgm:cxn modelId="{D68CA5B9-32ED-1C42-A8A9-C0D5A2690F61}" type="presParOf" srcId="{DE5B3C43-2E3D-104C-B250-304D2817A122}" destId="{BF5CF3C3-888C-0442-B816-1D2019782260}" srcOrd="3" destOrd="0" presId="urn:microsoft.com/office/officeart/2005/8/layout/radial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5D9394-DE5D-D540-B8E4-8B0F317D383D}">
      <dsp:nvSpPr>
        <dsp:cNvPr id="0" name=""/>
        <dsp:cNvSpPr/>
      </dsp:nvSpPr>
      <dsp:spPr>
        <a:xfrm>
          <a:off x="1647467" y="0"/>
          <a:ext cx="4291013" cy="4291013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42B832-A0F5-274D-86BE-4BA925160188}">
      <dsp:nvSpPr>
        <dsp:cNvPr id="0" name=""/>
        <dsp:cNvSpPr/>
      </dsp:nvSpPr>
      <dsp:spPr>
        <a:xfrm>
          <a:off x="3792974" y="431406"/>
          <a:ext cx="2789158" cy="10157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1" kern="1200" dirty="0" smtClean="0">
              <a:solidFill>
                <a:srgbClr val="FF6600"/>
              </a:solidFill>
            </a:rPr>
            <a:t>Contrôle conformité aux prescriptions/ certification des fondamentaux</a:t>
          </a:r>
          <a:endParaRPr lang="fr-FR" sz="1700" b="1" kern="1200" dirty="0">
            <a:solidFill>
              <a:srgbClr val="FF6600"/>
            </a:solidFill>
          </a:endParaRPr>
        </a:p>
      </dsp:txBody>
      <dsp:txXfrm>
        <a:off x="3842559" y="480991"/>
        <a:ext cx="2689988" cy="916593"/>
      </dsp:txXfrm>
    </dsp:sp>
    <dsp:sp modelId="{8A5F17DC-4FDD-364B-8628-0BA79FDB546F}">
      <dsp:nvSpPr>
        <dsp:cNvPr id="0" name=""/>
        <dsp:cNvSpPr/>
      </dsp:nvSpPr>
      <dsp:spPr>
        <a:xfrm>
          <a:off x="3792974" y="1574139"/>
          <a:ext cx="2789158" cy="10157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6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1" kern="1200" dirty="0" smtClean="0">
              <a:solidFill>
                <a:srgbClr val="FF6600"/>
              </a:solidFill>
            </a:rPr>
            <a:t>Agir professionnel prédéfini (trames imposées/bonnes pratiques)</a:t>
          </a:r>
          <a:endParaRPr lang="fr-FR" sz="1700" b="1" kern="1200" dirty="0">
            <a:solidFill>
              <a:srgbClr val="FF6600"/>
            </a:solidFill>
          </a:endParaRPr>
        </a:p>
      </dsp:txBody>
      <dsp:txXfrm>
        <a:off x="3842559" y="1623724"/>
        <a:ext cx="2689988" cy="916593"/>
      </dsp:txXfrm>
    </dsp:sp>
    <dsp:sp modelId="{5902D7B0-627C-2543-801A-4A9BFF277E44}">
      <dsp:nvSpPr>
        <dsp:cNvPr id="0" name=""/>
        <dsp:cNvSpPr/>
      </dsp:nvSpPr>
      <dsp:spPr>
        <a:xfrm>
          <a:off x="3792974" y="2716873"/>
          <a:ext cx="2789158" cy="10157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1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1" kern="1200" dirty="0" smtClean="0">
              <a:solidFill>
                <a:srgbClr val="FF6600"/>
              </a:solidFill>
            </a:rPr>
            <a:t>Activité règlementée par un référentiel</a:t>
          </a:r>
          <a:endParaRPr lang="fr-FR" sz="1700" b="1" kern="1200" dirty="0">
            <a:solidFill>
              <a:srgbClr val="FF6600"/>
            </a:solidFill>
          </a:endParaRPr>
        </a:p>
      </dsp:txBody>
      <dsp:txXfrm>
        <a:off x="3842559" y="2766458"/>
        <a:ext cx="2689988" cy="9165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8019FC-A7A9-634F-A06E-BB2C5795FC6A}">
      <dsp:nvSpPr>
        <dsp:cNvPr id="0" name=""/>
        <dsp:cNvSpPr/>
      </dsp:nvSpPr>
      <dsp:spPr>
        <a:xfrm rot="4396374">
          <a:off x="1131831" y="853877"/>
          <a:ext cx="3704256" cy="2583257"/>
        </a:xfrm>
        <a:prstGeom prst="swooshArrow">
          <a:avLst>
            <a:gd name="adj1" fmla="val 16310"/>
            <a:gd name="adj2" fmla="val 31370"/>
          </a:avLst>
        </a:prstGeom>
        <a:solidFill>
          <a:srgbClr val="00FF00"/>
        </a:solidFill>
        <a:ln>
          <a:solidFill>
            <a:srgbClr val="00FF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49F2C2-1F4E-5D44-8391-083D44B1EC40}">
      <dsp:nvSpPr>
        <dsp:cNvPr id="0" name=""/>
        <dsp:cNvSpPr/>
      </dsp:nvSpPr>
      <dsp:spPr>
        <a:xfrm>
          <a:off x="2519458" y="1191185"/>
          <a:ext cx="93544" cy="93544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DBE779C-A9D0-4542-A6FC-5F07159F21FA}">
      <dsp:nvSpPr>
        <dsp:cNvPr id="0" name=""/>
        <dsp:cNvSpPr/>
      </dsp:nvSpPr>
      <dsp:spPr>
        <a:xfrm>
          <a:off x="3159977" y="1707823"/>
          <a:ext cx="93544" cy="93544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E6EFD50-0A85-3640-9A60-F6189FFC52E6}">
      <dsp:nvSpPr>
        <dsp:cNvPr id="0" name=""/>
        <dsp:cNvSpPr/>
      </dsp:nvSpPr>
      <dsp:spPr>
        <a:xfrm>
          <a:off x="3640013" y="2311997"/>
          <a:ext cx="93544" cy="93544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89A1A20-CFB8-0048-8A5F-C1BDFB7A9E9F}">
      <dsp:nvSpPr>
        <dsp:cNvPr id="0" name=""/>
        <dsp:cNvSpPr/>
      </dsp:nvSpPr>
      <dsp:spPr>
        <a:xfrm>
          <a:off x="883509" y="0"/>
          <a:ext cx="1746442" cy="686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rgbClr val="FF6600"/>
              </a:solidFill>
            </a:rPr>
            <a:t>Du praticien réflexif (1983)</a:t>
          </a:r>
          <a:endParaRPr lang="fr-FR" sz="1800" b="1" kern="1200" dirty="0">
            <a:solidFill>
              <a:srgbClr val="FF6600"/>
            </a:solidFill>
          </a:endParaRPr>
        </a:p>
      </dsp:txBody>
      <dsp:txXfrm>
        <a:off x="883509" y="0"/>
        <a:ext cx="1746442" cy="686562"/>
      </dsp:txXfrm>
    </dsp:sp>
    <dsp:sp modelId="{4BB28A64-3132-E64F-BF07-DBAD8D2E1DAF}">
      <dsp:nvSpPr>
        <dsp:cNvPr id="0" name=""/>
        <dsp:cNvSpPr/>
      </dsp:nvSpPr>
      <dsp:spPr>
        <a:xfrm>
          <a:off x="3054761" y="894676"/>
          <a:ext cx="2548861" cy="686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rgbClr val="800080"/>
              </a:solidFill>
            </a:rPr>
            <a:t>De l’orientation rationaliste</a:t>
          </a:r>
          <a:endParaRPr lang="fr-FR" sz="1800" kern="1200" dirty="0">
            <a:solidFill>
              <a:srgbClr val="800080"/>
            </a:solidFill>
          </a:endParaRPr>
        </a:p>
      </dsp:txBody>
      <dsp:txXfrm>
        <a:off x="3054761" y="894676"/>
        <a:ext cx="2548861" cy="686562"/>
      </dsp:txXfrm>
    </dsp:sp>
    <dsp:sp modelId="{6362EA8A-E1CB-A042-A2BB-457FC063721E}">
      <dsp:nvSpPr>
        <dsp:cNvPr id="0" name=""/>
        <dsp:cNvSpPr/>
      </dsp:nvSpPr>
      <dsp:spPr>
        <a:xfrm>
          <a:off x="883509" y="1411314"/>
          <a:ext cx="2029649" cy="686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800" kern="1200" dirty="0"/>
        </a:p>
      </dsp:txBody>
      <dsp:txXfrm>
        <a:off x="883509" y="1411314"/>
        <a:ext cx="2029649" cy="686562"/>
      </dsp:txXfrm>
    </dsp:sp>
    <dsp:sp modelId="{065F856E-5BB3-1549-9E60-35536AB3DAD1}">
      <dsp:nvSpPr>
        <dsp:cNvPr id="0" name=""/>
        <dsp:cNvSpPr/>
      </dsp:nvSpPr>
      <dsp:spPr>
        <a:xfrm>
          <a:off x="2303518" y="2015488"/>
          <a:ext cx="5042571" cy="686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rgbClr val="800080"/>
              </a:solidFill>
            </a:rPr>
            <a:t>À l’orientation phénoménologique expérientielle et humaniste</a:t>
          </a:r>
          <a:endParaRPr lang="fr-FR" sz="1700" kern="1200" dirty="0">
            <a:solidFill>
              <a:srgbClr val="800080"/>
            </a:solidFill>
          </a:endParaRPr>
        </a:p>
      </dsp:txBody>
      <dsp:txXfrm>
        <a:off x="2303518" y="2015488"/>
        <a:ext cx="5042571" cy="686562"/>
      </dsp:txXfrm>
    </dsp:sp>
    <dsp:sp modelId="{AE5BE17F-4625-BC44-9488-51487AA10DD1}">
      <dsp:nvSpPr>
        <dsp:cNvPr id="0" name=""/>
        <dsp:cNvSpPr/>
      </dsp:nvSpPr>
      <dsp:spPr>
        <a:xfrm>
          <a:off x="3243566" y="3604450"/>
          <a:ext cx="2360057" cy="686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1" kern="1200" dirty="0" smtClean="0">
              <a:solidFill>
                <a:srgbClr val="FF6600"/>
              </a:solidFill>
            </a:rPr>
            <a:t>Aux praticiens designers (</a:t>
          </a:r>
          <a:r>
            <a:rPr lang="fr-FR" sz="1700" b="1" kern="1200" dirty="0" err="1" smtClean="0">
              <a:solidFill>
                <a:srgbClr val="FF6600"/>
              </a:solidFill>
            </a:rPr>
            <a:t>Schön</a:t>
          </a:r>
          <a:r>
            <a:rPr lang="fr-FR" sz="1700" b="1" kern="1200" dirty="0" smtClean="0">
              <a:solidFill>
                <a:srgbClr val="FF6600"/>
              </a:solidFill>
            </a:rPr>
            <a:t>, 1987, 1992)</a:t>
          </a:r>
          <a:endParaRPr lang="fr-FR" sz="1700" b="1" kern="1200" dirty="0">
            <a:solidFill>
              <a:srgbClr val="FF6600"/>
            </a:solidFill>
          </a:endParaRPr>
        </a:p>
      </dsp:txBody>
      <dsp:txXfrm>
        <a:off x="3243566" y="3604450"/>
        <a:ext cx="2360057" cy="6865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ACEF19-246A-C745-A328-AB0F34EF1718}">
      <dsp:nvSpPr>
        <dsp:cNvPr id="0" name=""/>
        <dsp:cNvSpPr/>
      </dsp:nvSpPr>
      <dsp:spPr>
        <a:xfrm>
          <a:off x="0" y="0"/>
          <a:ext cx="3513206" cy="3951288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172E02-665D-A840-8610-2E5BB34D5AAE}">
      <dsp:nvSpPr>
        <dsp:cNvPr id="0" name=""/>
        <dsp:cNvSpPr/>
      </dsp:nvSpPr>
      <dsp:spPr>
        <a:xfrm>
          <a:off x="1756603" y="397251"/>
          <a:ext cx="2283584" cy="9353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b="1" kern="1200" dirty="0" err="1" smtClean="0">
              <a:solidFill>
                <a:srgbClr val="FF6600"/>
              </a:solidFill>
            </a:rPr>
            <a:t>Référentialisation</a:t>
          </a:r>
          <a:r>
            <a:rPr lang="fr-FR" sz="2100" b="1" kern="1200" dirty="0" smtClean="0">
              <a:solidFill>
                <a:srgbClr val="FF6600"/>
              </a:solidFill>
            </a:rPr>
            <a:t> (Figari, 1994)</a:t>
          </a:r>
          <a:endParaRPr lang="fr-FR" sz="2100" b="1" kern="1200" dirty="0">
            <a:solidFill>
              <a:srgbClr val="FF6600"/>
            </a:solidFill>
          </a:endParaRPr>
        </a:p>
      </dsp:txBody>
      <dsp:txXfrm>
        <a:off x="1802263" y="442911"/>
        <a:ext cx="2192264" cy="844023"/>
      </dsp:txXfrm>
    </dsp:sp>
    <dsp:sp modelId="{E0C4A185-96ED-9E48-83D2-4D0B7CAC3AF7}">
      <dsp:nvSpPr>
        <dsp:cNvPr id="0" name=""/>
        <dsp:cNvSpPr/>
      </dsp:nvSpPr>
      <dsp:spPr>
        <a:xfrm>
          <a:off x="1756603" y="1449513"/>
          <a:ext cx="2283584" cy="9353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b="1" kern="1200" dirty="0" smtClean="0">
              <a:solidFill>
                <a:srgbClr val="FF6600"/>
              </a:solidFill>
            </a:rPr>
            <a:t>Conception </a:t>
          </a:r>
          <a:r>
            <a:rPr lang="fr-FR" sz="2100" b="1" kern="1200" dirty="0" err="1" smtClean="0">
              <a:solidFill>
                <a:srgbClr val="FF6600"/>
              </a:solidFill>
            </a:rPr>
            <a:t>ideation</a:t>
          </a:r>
          <a:endParaRPr lang="fr-FR" sz="2100" b="1" kern="1200" dirty="0">
            <a:solidFill>
              <a:srgbClr val="FF6600"/>
            </a:solidFill>
          </a:endParaRPr>
        </a:p>
      </dsp:txBody>
      <dsp:txXfrm>
        <a:off x="1802263" y="1495173"/>
        <a:ext cx="2192264" cy="844023"/>
      </dsp:txXfrm>
    </dsp:sp>
    <dsp:sp modelId="{E9E4BB94-E27C-884D-8839-E125D6242879}">
      <dsp:nvSpPr>
        <dsp:cNvPr id="0" name=""/>
        <dsp:cNvSpPr/>
      </dsp:nvSpPr>
      <dsp:spPr>
        <a:xfrm>
          <a:off x="1756603" y="2501774"/>
          <a:ext cx="2283584" cy="9353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b="1" kern="1200" dirty="0" smtClean="0">
              <a:solidFill>
                <a:srgbClr val="FF6600"/>
              </a:solidFill>
            </a:rPr>
            <a:t>Contrainte de création</a:t>
          </a:r>
          <a:endParaRPr lang="fr-FR" sz="2100" b="1" kern="1200" dirty="0">
            <a:solidFill>
              <a:srgbClr val="FF6600"/>
            </a:solidFill>
          </a:endParaRPr>
        </a:p>
      </dsp:txBody>
      <dsp:txXfrm>
        <a:off x="1802263" y="2547434"/>
        <a:ext cx="2192264" cy="8440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118B45-E417-7E4A-8AD5-73093E564D8A}">
      <dsp:nvSpPr>
        <dsp:cNvPr id="0" name=""/>
        <dsp:cNvSpPr/>
      </dsp:nvSpPr>
      <dsp:spPr>
        <a:xfrm>
          <a:off x="2599847" y="991503"/>
          <a:ext cx="2080198" cy="2080198"/>
        </a:xfrm>
        <a:prstGeom prst="ellipse">
          <a:avLst/>
        </a:prstGeom>
        <a:solidFill>
          <a:srgbClr val="6AFF2A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solidFill>
                <a:srgbClr val="FF6600"/>
              </a:solidFill>
            </a:rPr>
            <a:t>9 groupes d’étudiants experts</a:t>
          </a:r>
          <a:endParaRPr lang="fr-FR" sz="2000" b="1" kern="1200" dirty="0">
            <a:solidFill>
              <a:srgbClr val="FF6600"/>
            </a:solidFill>
          </a:endParaRPr>
        </a:p>
      </dsp:txBody>
      <dsp:txXfrm>
        <a:off x="2904485" y="1296141"/>
        <a:ext cx="1470922" cy="1470922"/>
      </dsp:txXfrm>
    </dsp:sp>
    <dsp:sp modelId="{7B9D5998-284D-414D-9843-A193E67BFC1D}">
      <dsp:nvSpPr>
        <dsp:cNvPr id="0" name=""/>
        <dsp:cNvSpPr/>
      </dsp:nvSpPr>
      <dsp:spPr>
        <a:xfrm>
          <a:off x="3119896" y="158189"/>
          <a:ext cx="1040099" cy="1040099"/>
        </a:xfrm>
        <a:prstGeom prst="ellipse">
          <a:avLst/>
        </a:prstGeom>
        <a:solidFill>
          <a:srgbClr val="00FF00">
            <a:alpha val="50000"/>
          </a:srgbClr>
        </a:solidFill>
        <a:ln>
          <a:solidFill>
            <a:srgbClr val="24FFE6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rgbClr val="FF6600"/>
              </a:solidFill>
            </a:rPr>
            <a:t>9 forums</a:t>
          </a:r>
          <a:endParaRPr lang="fr-FR" sz="1800" b="1" kern="1200" dirty="0">
            <a:solidFill>
              <a:srgbClr val="FF6600"/>
            </a:solidFill>
          </a:endParaRPr>
        </a:p>
      </dsp:txBody>
      <dsp:txXfrm>
        <a:off x="3272215" y="310508"/>
        <a:ext cx="735461" cy="735461"/>
      </dsp:txXfrm>
    </dsp:sp>
    <dsp:sp modelId="{2E285CAE-E982-8849-9276-90E39F857330}">
      <dsp:nvSpPr>
        <dsp:cNvPr id="0" name=""/>
        <dsp:cNvSpPr/>
      </dsp:nvSpPr>
      <dsp:spPr>
        <a:xfrm>
          <a:off x="4204687" y="2118629"/>
          <a:ext cx="1172857" cy="1040099"/>
        </a:xfrm>
        <a:prstGeom prst="ellipse">
          <a:avLst/>
        </a:prstGeom>
        <a:solidFill>
          <a:srgbClr val="00FF00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rgbClr val="FF6600"/>
              </a:solidFill>
            </a:rPr>
            <a:t>9 blogues</a:t>
          </a:r>
          <a:endParaRPr lang="fr-FR" sz="1800" b="1" kern="1200" dirty="0">
            <a:solidFill>
              <a:srgbClr val="FF6600"/>
            </a:solidFill>
          </a:endParaRPr>
        </a:p>
      </dsp:txBody>
      <dsp:txXfrm>
        <a:off x="4376448" y="2270948"/>
        <a:ext cx="829335" cy="735461"/>
      </dsp:txXfrm>
    </dsp:sp>
    <dsp:sp modelId="{BF5CF3C3-888C-0442-B816-1D2019782260}">
      <dsp:nvSpPr>
        <dsp:cNvPr id="0" name=""/>
        <dsp:cNvSpPr/>
      </dsp:nvSpPr>
      <dsp:spPr>
        <a:xfrm>
          <a:off x="1947849" y="2188234"/>
          <a:ext cx="1040099" cy="1040099"/>
        </a:xfrm>
        <a:prstGeom prst="ellipse">
          <a:avLst/>
        </a:prstGeom>
        <a:solidFill>
          <a:srgbClr val="00FF00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rgbClr val="FF6600"/>
              </a:solidFill>
            </a:rPr>
            <a:t>17 wikis</a:t>
          </a:r>
          <a:endParaRPr lang="fr-FR" sz="1800" b="1" kern="1200" dirty="0">
            <a:solidFill>
              <a:srgbClr val="FF6600"/>
            </a:solidFill>
          </a:endParaRPr>
        </a:p>
      </dsp:txBody>
      <dsp:txXfrm>
        <a:off x="2100168" y="2340553"/>
        <a:ext cx="735461" cy="7354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370E0-9D0E-6840-A9FB-E4E7EAEC01D1}" type="datetimeFigureOut">
              <a:rPr lang="fr-FR" smtClean="0"/>
              <a:t>07/02/16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48650-ED87-8441-96BD-551A6D93D9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452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F2B2A-497E-CD4E-B923-8ECBF4B06CCF}" type="datetimeFigureOut">
              <a:rPr lang="fr-FR"/>
              <a:pPr>
                <a:defRPr/>
              </a:pPr>
              <a:t>07/02/16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Frédérique Longuet ESPE Paris Sorbonne</a:t>
            </a:r>
          </a:p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D80DD-B544-144A-B016-0AE157B661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5038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39DFD-9193-0C41-99BC-173C5131DDC0}" type="datetimeFigureOut">
              <a:rPr lang="fr-FR"/>
              <a:pPr>
                <a:defRPr/>
              </a:pPr>
              <a:t>07/02/16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B2D54-3543-EC43-94DE-854661E2EAA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8863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36B0A-56B0-4842-A08B-3558EE75CA99}" type="datetimeFigureOut">
              <a:rPr lang="fr-FR"/>
              <a:pPr>
                <a:defRPr/>
              </a:pPr>
              <a:t>07/02/16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DE9C9-D883-7546-9929-E24D1E280B3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129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4FC27-EB1A-D740-A424-F363E18E4F29}" type="datetimeFigureOut">
              <a:rPr lang="fr-FR"/>
              <a:pPr>
                <a:defRPr/>
              </a:pPr>
              <a:t>07/02/16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Frédérique Longuet ESPE Paris Sorbonne</a:t>
            </a:r>
          </a:p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3349B-A04A-624B-942E-6937D73BA83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196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6AE8D-C045-C94B-BB60-B92C47714177}" type="datetimeFigureOut">
              <a:rPr lang="fr-FR"/>
              <a:pPr>
                <a:defRPr/>
              </a:pPr>
              <a:t>07/02/16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2ABD1-E328-0A4E-B052-870B0FB281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190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BED16-4C6B-4F43-BCA6-3BD2E7FC2754}" type="datetimeFigureOut">
              <a:rPr lang="fr-FR"/>
              <a:pPr>
                <a:defRPr/>
              </a:pPr>
              <a:t>07/02/16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Frédérique Longuet ESPE Paris Sorbonne</a:t>
            </a:r>
          </a:p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BC951-D130-2A41-9F88-D3B0596561B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8630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4D586-C905-5B4D-80DB-2EB4868E39C5}" type="datetimeFigureOut">
              <a:rPr lang="fr-FR"/>
              <a:pPr>
                <a:defRPr/>
              </a:pPr>
              <a:t>07/02/16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8DBD7-7ACB-934C-93B9-CA419E4325A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625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13C94-0B1B-1E4E-AA6F-77A9865E064C}" type="datetimeFigureOut">
              <a:rPr lang="fr-FR"/>
              <a:pPr>
                <a:defRPr/>
              </a:pPr>
              <a:t>07/02/16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Frédérique Longuet ESPE Paris Sorbonne</a:t>
            </a:r>
          </a:p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69580-50A8-8742-8DBD-E066422613D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73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3885F-B3A6-A34F-81F4-4DCB93DD4368}" type="datetimeFigureOut">
              <a:rPr lang="fr-FR"/>
              <a:pPr>
                <a:defRPr/>
              </a:pPr>
              <a:t>07/02/16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Frédérique Longuet ESPE Paris Sorbonne</a:t>
            </a:r>
          </a:p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3794F-825E-D441-BB3F-7169450676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3673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583E4-2D85-6B41-9360-FB21378A17E3}" type="datetimeFigureOut">
              <a:rPr lang="fr-FR"/>
              <a:pPr>
                <a:defRPr/>
              </a:pPr>
              <a:t>07/02/16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28BF8-27FA-AC46-B177-74964DA9E0E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27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EAD5D-B69B-424B-8ABF-FAF15365F446}" type="datetimeFigureOut">
              <a:rPr lang="fr-FR"/>
              <a:pPr>
                <a:defRPr/>
              </a:pPr>
              <a:t>07/02/16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8AC6C-E634-DA49-9C4B-33267E4423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699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1" descr="Capture d’écran 2015-05-23 à 13.55.00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21008" r="-27303" b="-5653"/>
          <a:stretch>
            <a:fillRect/>
          </a:stretch>
        </p:blipFill>
        <p:spPr bwMode="auto">
          <a:xfrm>
            <a:off x="-9525" y="0"/>
            <a:ext cx="958850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635000"/>
            <a:ext cx="82296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978025"/>
            <a:ext cx="8229600" cy="429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19FB79E-58AF-8B4D-9A0F-00D7DC601927}" type="datetimeFigureOut">
              <a:rPr lang="fr-FR"/>
              <a:pPr>
                <a:defRPr/>
              </a:pPr>
              <a:t>07/02/16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Frédérique Longuet ESPE Paris Sorbonne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D351845-5F70-504C-AB7F-955BFF76EF3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1032" name="Image 7" descr="Capture d’écran 2015-05-23 à 13.04.10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5" y="42863"/>
            <a:ext cx="19732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7"/>
          <p:cNvCxnSpPr/>
          <p:nvPr/>
        </p:nvCxnSpPr>
        <p:spPr>
          <a:xfrm>
            <a:off x="1785938" y="6219825"/>
            <a:ext cx="5030787" cy="3968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034" name="Image 1" descr="Capture d’écran 2015-05-23 à 22.24.16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57188" y="4081463"/>
            <a:ext cx="376237" cy="13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Image 2" descr="Capture d’écran 2015-05-23 à 22.24.34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6350" y="5094288"/>
            <a:ext cx="406400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Image 6" descr="Capture d’écran 2015-05-23 à 22.30.0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5476875"/>
            <a:ext cx="46672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Image 8" descr="Capture d’écran 2015-05-23 à 22.33.41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86556" y="4104481"/>
            <a:ext cx="1112837" cy="37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0080FF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80FF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80FF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80FF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80FF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800080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800080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800080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800080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800080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800080"/>
                </a:solidFill>
                <a:latin typeface="Calibri" charset="0"/>
              </a:rPr>
              <a:t>Du praticien réflexif au praticien designer</a:t>
            </a:r>
            <a:endParaRPr lang="fr-FR" dirty="0">
              <a:solidFill>
                <a:srgbClr val="800080"/>
              </a:solidFill>
              <a:latin typeface="Calibri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fr-FR" sz="2000" dirty="0" smtClean="0">
                <a:solidFill>
                  <a:schemeClr val="accent6">
                    <a:lumMod val="75000"/>
                  </a:schemeClr>
                </a:solidFill>
                <a:ea typeface="+mn-ea"/>
                <a:cs typeface="+mn-cs"/>
              </a:rPr>
              <a:t>Longuet F. ESPE Paris Sorbonne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3366FF"/>
                </a:solidFill>
              </a:rPr>
              <a:t>Démarche méthodologique</a:t>
            </a:r>
            <a:endParaRPr lang="fr-FR" dirty="0">
              <a:solidFill>
                <a:srgbClr val="3366FF"/>
              </a:solidFill>
            </a:endParaRPr>
          </a:p>
        </p:txBody>
      </p:sp>
      <p:pic>
        <p:nvPicPr>
          <p:cNvPr id="4" name="Espace réservé du contenu 3" descr="Capture d’écran 2016-01-26 à 12.10.3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232" r="-182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3005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Naming Constraining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6" name="Content Placeholder 5" descr="Naming.09.3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3400" b="-173400"/>
          <a:stretch>
            <a:fillRect/>
          </a:stretch>
        </p:blipFill>
        <p:spPr>
          <a:xfrm>
            <a:off x="457200" y="2279016"/>
            <a:ext cx="6508750" cy="3916363"/>
          </a:xfrm>
          <a:noFill/>
          <a:ln>
            <a:solidFill>
              <a:srgbClr val="0000FF"/>
            </a:solidFill>
          </a:ln>
        </p:spPr>
      </p:pic>
      <p:graphicFrame>
        <p:nvGraphicFramePr>
          <p:cNvPr id="35" name="Table 34"/>
          <p:cNvGraphicFramePr>
            <a:graphicFrameLocks noGrp="1"/>
          </p:cNvGraphicFramePr>
          <p:nvPr/>
        </p:nvGraphicFramePr>
        <p:xfrm>
          <a:off x="1998280" y="4127641"/>
          <a:ext cx="3389607" cy="365760"/>
        </p:xfrm>
        <a:graphic>
          <a:graphicData uri="http://schemas.openxmlformats.org/drawingml/2006/table">
            <a:tbl>
              <a:tblPr/>
              <a:tblGrid>
                <a:gridCol w="3389607"/>
              </a:tblGrid>
              <a:tr h="19610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FF0000"/>
                      </a:solidFill>
                      <a:prstDash val="solid"/>
                    </a:lnL>
                    <a:lnR w="12700" cmpd="sng">
                      <a:solidFill>
                        <a:srgbClr val="FF0000"/>
                      </a:solidFill>
                      <a:prstDash val="solid"/>
                    </a:lnR>
                    <a:lnT w="12700" cmpd="sng">
                      <a:solidFill>
                        <a:srgbClr val="FF0000"/>
                      </a:solidFill>
                      <a:prstDash val="solid"/>
                    </a:lnT>
                    <a:lnB w="12700" cmpd="sng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/>
        </p:nvGraphicFramePr>
        <p:xfrm>
          <a:off x="4043249" y="4435813"/>
          <a:ext cx="2241062" cy="365760"/>
        </p:xfrm>
        <a:graphic>
          <a:graphicData uri="http://schemas.openxmlformats.org/drawingml/2006/table">
            <a:tbl>
              <a:tblPr/>
              <a:tblGrid>
                <a:gridCol w="2241062"/>
              </a:tblGrid>
              <a:tr h="15875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5BD078">
                          <a:lumMod val="75000"/>
                        </a:srgbClr>
                      </a:solidFill>
                      <a:prstDash val="solid"/>
                    </a:lnL>
                    <a:lnR w="12700" cmpd="sng">
                      <a:solidFill>
                        <a:srgbClr val="5BD078">
                          <a:lumMod val="75000"/>
                        </a:srgbClr>
                      </a:solidFill>
                      <a:prstDash val="solid"/>
                    </a:lnR>
                    <a:lnT w="12700" cmpd="sng">
                      <a:solidFill>
                        <a:srgbClr val="5BD078">
                          <a:lumMod val="75000"/>
                        </a:srgbClr>
                      </a:solidFill>
                      <a:prstDash val="solid"/>
                    </a:lnT>
                    <a:lnB w="12700" cmpd="sng">
                      <a:solidFill>
                        <a:srgbClr val="5BD078">
                          <a:lumMod val="75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38" name="Straight Arrow Connector 37"/>
          <p:cNvCxnSpPr/>
          <p:nvPr/>
        </p:nvCxnSpPr>
        <p:spPr>
          <a:xfrm>
            <a:off x="6284311" y="4801573"/>
            <a:ext cx="1176558" cy="129183"/>
          </a:xfrm>
          <a:prstGeom prst="straightConnector1">
            <a:avLst/>
          </a:prstGeom>
          <a:ln>
            <a:solidFill>
              <a:srgbClr val="32AE5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5387887" y="3221801"/>
            <a:ext cx="1867551" cy="9058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255438" y="2955193"/>
            <a:ext cx="1071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Naming</a:t>
            </a:r>
            <a:endParaRPr lang="fr-FR" dirty="0"/>
          </a:p>
        </p:txBody>
      </p:sp>
      <p:sp>
        <p:nvSpPr>
          <p:cNvPr id="45" name="TextBox 44"/>
          <p:cNvSpPr txBox="1"/>
          <p:nvPr/>
        </p:nvSpPr>
        <p:spPr>
          <a:xfrm>
            <a:off x="7460869" y="4746090"/>
            <a:ext cx="1588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Constraining</a:t>
            </a:r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588449"/>
              </p:ext>
            </p:extLst>
          </p:nvPr>
        </p:nvGraphicFramePr>
        <p:xfrm>
          <a:off x="2857637" y="3695228"/>
          <a:ext cx="493913" cy="365760"/>
        </p:xfrm>
        <a:graphic>
          <a:graphicData uri="http://schemas.openxmlformats.org/drawingml/2006/table">
            <a:tbl>
              <a:tblPr/>
              <a:tblGrid>
                <a:gridCol w="493913"/>
              </a:tblGrid>
              <a:tr h="13228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ED3AD3"/>
                      </a:solidFill>
                      <a:prstDash val="solid"/>
                    </a:lnL>
                    <a:lnR w="12700" cmpd="sng">
                      <a:solidFill>
                        <a:srgbClr val="ED3AD3"/>
                      </a:solidFill>
                      <a:prstDash val="solid"/>
                    </a:lnR>
                    <a:lnT w="12700" cmpd="sng">
                      <a:solidFill>
                        <a:srgbClr val="ED3AD3"/>
                      </a:solidFill>
                      <a:prstDash val="solid"/>
                    </a:lnT>
                    <a:lnB w="12700" cmpd="sng">
                      <a:solidFill>
                        <a:srgbClr val="ED3AD3"/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4461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Negotiating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4" name="Content Placeholder 3" descr="Move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956" b="-17956"/>
          <a:stretch>
            <a:fillRect/>
          </a:stretch>
        </p:blipFill>
        <p:spPr>
          <a:xfrm>
            <a:off x="457200" y="2209800"/>
            <a:ext cx="6508750" cy="3916363"/>
          </a:xfrm>
          <a:ln>
            <a:solidFill>
              <a:srgbClr val="0000FF"/>
            </a:solidFill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600887"/>
              </p:ext>
            </p:extLst>
          </p:nvPr>
        </p:nvGraphicFramePr>
        <p:xfrm>
          <a:off x="532252" y="2717519"/>
          <a:ext cx="6331000" cy="438912"/>
        </p:xfrm>
        <a:graphic>
          <a:graphicData uri="http://schemas.openxmlformats.org/drawingml/2006/table">
            <a:tbl>
              <a:tblPr/>
              <a:tblGrid>
                <a:gridCol w="6331000"/>
              </a:tblGrid>
              <a:tr h="43891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CC66FF"/>
                      </a:solidFill>
                      <a:prstDash val="solid"/>
                    </a:lnL>
                    <a:lnR w="12700" cmpd="sng">
                      <a:solidFill>
                        <a:srgbClr val="CC66FF"/>
                      </a:solidFill>
                      <a:prstDash val="solid"/>
                    </a:lnR>
                    <a:lnT w="12700" cmpd="sng">
                      <a:solidFill>
                        <a:srgbClr val="CC66FF"/>
                      </a:solidFill>
                      <a:prstDash val="solid"/>
                    </a:lnT>
                    <a:lnB w="12700" cmpd="sng">
                      <a:solidFill>
                        <a:srgbClr val="CC66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6863252" y="3156431"/>
            <a:ext cx="653644" cy="553080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442194" y="370951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Negotiating</a:t>
            </a:r>
            <a:endParaRPr lang="fr-FR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689609"/>
              </p:ext>
            </p:extLst>
          </p:nvPr>
        </p:nvGraphicFramePr>
        <p:xfrm>
          <a:off x="532252" y="5052157"/>
          <a:ext cx="6331000" cy="504282"/>
        </p:xfrm>
        <a:graphic>
          <a:graphicData uri="http://schemas.openxmlformats.org/drawingml/2006/table">
            <a:tbl>
              <a:tblPr/>
              <a:tblGrid>
                <a:gridCol w="6331000"/>
              </a:tblGrid>
              <a:tr h="50428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800080"/>
                      </a:solidFill>
                      <a:prstDash val="solid"/>
                    </a:lnL>
                    <a:lnR w="12700" cmpd="sng">
                      <a:solidFill>
                        <a:srgbClr val="800080"/>
                      </a:solidFill>
                      <a:prstDash val="soli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80008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V="1">
            <a:off x="6863252" y="4080948"/>
            <a:ext cx="653644" cy="971210"/>
          </a:xfrm>
          <a:prstGeom prst="straightConnector1">
            <a:avLst/>
          </a:prstGeom>
          <a:ln>
            <a:solidFill>
              <a:srgbClr val="8000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476273" y="3792239"/>
          <a:ext cx="6253288" cy="476235"/>
        </p:xfrm>
        <a:graphic>
          <a:graphicData uri="http://schemas.openxmlformats.org/drawingml/2006/table">
            <a:tbl>
              <a:tblPr/>
              <a:tblGrid>
                <a:gridCol w="6253288"/>
              </a:tblGrid>
              <a:tr h="47623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ED3AD3"/>
                      </a:solidFill>
                      <a:prstDash val="solid"/>
                    </a:lnL>
                    <a:lnR w="12700" cmpd="sng">
                      <a:solidFill>
                        <a:srgbClr val="ED3AD3"/>
                      </a:solidFill>
                      <a:prstDash val="solid"/>
                    </a:lnR>
                    <a:lnT w="12700" cmpd="sng">
                      <a:solidFill>
                        <a:srgbClr val="ED3AD3"/>
                      </a:solidFill>
                      <a:prstDash val="solid"/>
                    </a:lnT>
                    <a:lnB w="12700" cmpd="sng">
                      <a:solidFill>
                        <a:srgbClr val="ED3AD3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65615"/>
              </p:ext>
            </p:extLst>
          </p:nvPr>
        </p:nvGraphicFramePr>
        <p:xfrm>
          <a:off x="1340620" y="4956368"/>
          <a:ext cx="493913" cy="365760"/>
        </p:xfrm>
        <a:graphic>
          <a:graphicData uri="http://schemas.openxmlformats.org/drawingml/2006/table">
            <a:tbl>
              <a:tblPr/>
              <a:tblGrid>
                <a:gridCol w="493913"/>
              </a:tblGrid>
              <a:tr h="24693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5865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66928"/>
            <a:ext cx="6508377" cy="1185996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Negotiating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6" name="Content Placeholder 5" descr="Didapageexo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01" r="-2401"/>
          <a:stretch>
            <a:fillRect/>
          </a:stretch>
        </p:blipFill>
        <p:spPr>
          <a:xfrm>
            <a:off x="569252" y="1764986"/>
            <a:ext cx="6508377" cy="4893402"/>
          </a:xfrm>
          <a:ln>
            <a:solidFill>
              <a:srgbClr val="0000FF"/>
            </a:solidFill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240202" y="2745535"/>
          <a:ext cx="3006758" cy="365760"/>
        </p:xfrm>
        <a:graphic>
          <a:graphicData uri="http://schemas.openxmlformats.org/drawingml/2006/table">
            <a:tbl>
              <a:tblPr/>
              <a:tblGrid>
                <a:gridCol w="3006758"/>
              </a:tblGrid>
              <a:tr h="21478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FF0080"/>
                      </a:solidFill>
                      <a:prstDash val="solid"/>
                    </a:lnL>
                    <a:lnR w="12700" cmpd="sng">
                      <a:solidFill>
                        <a:srgbClr val="FF0080"/>
                      </a:solidFill>
                      <a:prstDash val="solid"/>
                    </a:lnR>
                    <a:lnT w="12700" cmpd="sng">
                      <a:solidFill>
                        <a:srgbClr val="FF0080"/>
                      </a:solidFill>
                      <a:prstDash val="solid"/>
                    </a:lnT>
                    <a:lnB w="12700" cmpd="sng">
                      <a:solidFill>
                        <a:srgbClr val="FF008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6246960" y="3111295"/>
            <a:ext cx="989411" cy="318059"/>
          </a:xfrm>
          <a:prstGeom prst="straightConnector1">
            <a:avLst/>
          </a:prstGeom>
          <a:ln>
            <a:solidFill>
              <a:srgbClr val="FF00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965576" y="3356751"/>
            <a:ext cx="2466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Frame experiment </a:t>
            </a:r>
            <a:endParaRPr lang="fr-FR" b="1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954286"/>
              </p:ext>
            </p:extLst>
          </p:nvPr>
        </p:nvGraphicFramePr>
        <p:xfrm>
          <a:off x="2425464" y="2204790"/>
          <a:ext cx="449814" cy="365760"/>
        </p:xfrm>
        <a:graphic>
          <a:graphicData uri="http://schemas.openxmlformats.org/drawingml/2006/table">
            <a:tbl>
              <a:tblPr/>
              <a:tblGrid>
                <a:gridCol w="449814"/>
              </a:tblGrid>
              <a:tr h="25575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4784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Decision making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4" name="Content Placeholder 3" descr="Moverejetdidapage.4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272" b="-11272"/>
          <a:stretch>
            <a:fillRect/>
          </a:stretch>
        </p:blipFill>
        <p:spPr>
          <a:ln>
            <a:solidFill>
              <a:srgbClr val="0000FF"/>
            </a:solidFill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2252" y="2549425"/>
          <a:ext cx="1998281" cy="365760"/>
        </p:xfrm>
        <a:graphic>
          <a:graphicData uri="http://schemas.openxmlformats.org/drawingml/2006/table">
            <a:tbl>
              <a:tblPr/>
              <a:tblGrid>
                <a:gridCol w="1998281"/>
              </a:tblGrid>
              <a:tr h="18677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FF6600"/>
                      </a:solidFill>
                      <a:prstDash val="solid"/>
                    </a:lnL>
                    <a:lnR w="12700" cmpd="sng">
                      <a:solidFill>
                        <a:srgbClr val="FF6600"/>
                      </a:solidFill>
                      <a:prstDash val="solid"/>
                    </a:lnR>
                    <a:lnT w="12700" cmpd="sng">
                      <a:solidFill>
                        <a:srgbClr val="FF6600"/>
                      </a:solidFill>
                      <a:prstDash val="solid"/>
                    </a:lnT>
                    <a:lnB w="12700" cmpd="sng">
                      <a:solidFill>
                        <a:srgbClr val="FF66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28813" y="2586779"/>
          <a:ext cx="1381988" cy="365760"/>
        </p:xfrm>
        <a:graphic>
          <a:graphicData uri="http://schemas.openxmlformats.org/drawingml/2006/table">
            <a:tbl>
              <a:tblPr/>
              <a:tblGrid>
                <a:gridCol w="1381988"/>
              </a:tblGrid>
              <a:tr h="15875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FF6600"/>
                      </a:solidFill>
                      <a:prstDash val="solid"/>
                    </a:lnL>
                    <a:lnR w="12700" cmpd="sng">
                      <a:solidFill>
                        <a:srgbClr val="FF6600"/>
                      </a:solidFill>
                      <a:prstDash val="solid"/>
                    </a:lnR>
                    <a:lnT w="12700" cmpd="sng">
                      <a:solidFill>
                        <a:srgbClr val="FF6600"/>
                      </a:solidFill>
                      <a:prstDash val="solid"/>
                    </a:lnT>
                    <a:lnB w="12700" cmpd="sng">
                      <a:solidFill>
                        <a:srgbClr val="FF66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V="1">
            <a:off x="5864105" y="2082498"/>
            <a:ext cx="1596757" cy="466927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530533" y="1978026"/>
            <a:ext cx="4920998" cy="502707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51531" y="1654859"/>
            <a:ext cx="2352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Decision </a:t>
            </a:r>
          </a:p>
          <a:p>
            <a:r>
              <a:rPr lang="fr-FR" b="1" dirty="0" smtClean="0"/>
              <a:t>making</a:t>
            </a:r>
            <a:endParaRPr lang="fr-FR" b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211329" y="5100406"/>
            <a:ext cx="3184176" cy="6241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672319" y="4800016"/>
          <a:ext cx="3548348" cy="365760"/>
        </p:xfrm>
        <a:graphic>
          <a:graphicData uri="http://schemas.openxmlformats.org/drawingml/2006/table">
            <a:tbl>
              <a:tblPr/>
              <a:tblGrid>
                <a:gridCol w="3548348"/>
              </a:tblGrid>
              <a:tr h="14007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C6E7FC">
                          <a:lumMod val="50000"/>
                        </a:srgbClr>
                      </a:solidFill>
                      <a:prstDash val="solid"/>
                    </a:lnL>
                    <a:lnR w="12700" cmpd="sng">
                      <a:solidFill>
                        <a:srgbClr val="C6E7FC">
                          <a:lumMod val="50000"/>
                        </a:srgbClr>
                      </a:solidFill>
                      <a:prstDash val="solid"/>
                    </a:lnR>
                    <a:lnT w="12700" cmpd="sng">
                      <a:solidFill>
                        <a:srgbClr val="C6E7FC">
                          <a:lumMod val="50000"/>
                        </a:srgbClr>
                      </a:solidFill>
                      <a:prstDash val="solid"/>
                    </a:lnT>
                    <a:lnB w="12700" cmpd="sng">
                      <a:solidFill>
                        <a:srgbClr val="C6E7FC">
                          <a:lumMod val="5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7451531" y="5603132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Move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988025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199" y="569652"/>
            <a:ext cx="7315201" cy="1064595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Frame experiment (janvier)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12" name="Content Placeholder 11" descr="storyboardexo.24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077" b="-43077"/>
          <a:stretch>
            <a:fillRect/>
          </a:stretch>
        </p:blipFill>
        <p:spPr>
          <a:xfrm>
            <a:off x="381000" y="1914636"/>
            <a:ext cx="8229600" cy="4291013"/>
          </a:xfrm>
          <a:ln>
            <a:solidFill>
              <a:srgbClr val="0000FF"/>
            </a:solidFill>
          </a:ln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850043"/>
              </p:ext>
            </p:extLst>
          </p:nvPr>
        </p:nvGraphicFramePr>
        <p:xfrm>
          <a:off x="510335" y="4203473"/>
          <a:ext cx="2596931" cy="365760"/>
        </p:xfrm>
        <a:graphic>
          <a:graphicData uri="http://schemas.openxmlformats.org/drawingml/2006/table">
            <a:tbl>
              <a:tblPr/>
              <a:tblGrid>
                <a:gridCol w="2596931"/>
              </a:tblGrid>
              <a:tr h="18677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FF0000"/>
                      </a:solidFill>
                      <a:prstDash val="solid"/>
                    </a:lnL>
                    <a:lnR w="12700" cmpd="sng">
                      <a:solidFill>
                        <a:srgbClr val="FF0000"/>
                      </a:solidFill>
                      <a:prstDash val="solid"/>
                    </a:lnR>
                    <a:lnT w="12700" cmpd="sng">
                      <a:solidFill>
                        <a:srgbClr val="FF0000"/>
                      </a:solidFill>
                      <a:prstDash val="solid"/>
                    </a:lnT>
                    <a:lnB w="12700" cmpd="sng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842765"/>
              </p:ext>
            </p:extLst>
          </p:nvPr>
        </p:nvGraphicFramePr>
        <p:xfrm>
          <a:off x="569603" y="3108996"/>
          <a:ext cx="2679937" cy="365760"/>
        </p:xfrm>
        <a:graphic>
          <a:graphicData uri="http://schemas.openxmlformats.org/drawingml/2006/table">
            <a:tbl>
              <a:tblPr/>
              <a:tblGrid>
                <a:gridCol w="2679937"/>
              </a:tblGrid>
              <a:tr h="23346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FF0000"/>
                      </a:solidFill>
                      <a:prstDash val="solid"/>
                    </a:lnL>
                    <a:lnR w="12700" cmpd="sng">
                      <a:solidFill>
                        <a:srgbClr val="FF0000"/>
                      </a:solidFill>
                      <a:prstDash val="solid"/>
                    </a:lnR>
                    <a:lnT w="12700" cmpd="sng">
                      <a:solidFill>
                        <a:srgbClr val="FF0000"/>
                      </a:solidFill>
                      <a:prstDash val="solid"/>
                    </a:lnT>
                    <a:lnB w="12700" cmpd="sng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18" name="Straight Arrow Connector 17"/>
          <p:cNvCxnSpPr>
            <a:endCxn id="19" idx="1"/>
          </p:cNvCxnSpPr>
          <p:nvPr/>
        </p:nvCxnSpPr>
        <p:spPr>
          <a:xfrm flipV="1">
            <a:off x="6545769" y="2656277"/>
            <a:ext cx="419807" cy="6118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965576" y="2194612"/>
            <a:ext cx="3294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Exercices </a:t>
            </a:r>
          </a:p>
          <a:p>
            <a:r>
              <a:rPr lang="fr-FR" b="1" dirty="0" smtClean="0"/>
              <a:t>lexicaux et </a:t>
            </a:r>
          </a:p>
          <a:p>
            <a:r>
              <a:rPr lang="fr-FR" b="1" dirty="0" smtClean="0"/>
              <a:t>grammaticaux</a:t>
            </a:r>
            <a:endParaRPr lang="fr-FR" b="1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6965576" y="3049730"/>
            <a:ext cx="527424" cy="12553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383867" y="3049730"/>
            <a:ext cx="768465" cy="8351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9603" y="6275508"/>
            <a:ext cx="605086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175000" y="3474756"/>
            <a:ext cx="177255" cy="20256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502519" y="4668066"/>
            <a:ext cx="849736" cy="8295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69603" y="5500408"/>
            <a:ext cx="639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0000"/>
                </a:solidFill>
              </a:rPr>
              <a:t>L’élève ne participe pas à la création de l’histoire. </a:t>
            </a:r>
            <a:endParaRPr lang="fr-FR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780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2882"/>
            <a:ext cx="6508377" cy="915178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Move (mars)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4" name="Content Placeholder 3" descr="Storyboardmarscompétences.25.5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075" r="-46075"/>
          <a:stretch>
            <a:fillRect/>
          </a:stretch>
        </p:blipFill>
        <p:spPr>
          <a:xfrm>
            <a:off x="-1335299" y="1466154"/>
            <a:ext cx="10747760" cy="4660010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5098416" y="2764212"/>
            <a:ext cx="2119671" cy="186771"/>
          </a:xfrm>
          <a:prstGeom prst="straightConnector1">
            <a:avLst/>
          </a:prstGeom>
          <a:ln>
            <a:solidFill>
              <a:srgbClr val="BD2BB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995701" y="3044368"/>
            <a:ext cx="2222386" cy="1326075"/>
          </a:xfrm>
          <a:prstGeom prst="straightConnector1">
            <a:avLst/>
          </a:prstGeom>
          <a:ln>
            <a:solidFill>
              <a:srgbClr val="BD2BB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96968" y="2065926"/>
            <a:ext cx="16807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L’élève 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Participe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à la création 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de l’histoire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499080" y="4585230"/>
            <a:ext cx="653643" cy="1"/>
          </a:xfrm>
          <a:prstGeom prst="straightConnector1">
            <a:avLst/>
          </a:prstGeom>
          <a:ln>
            <a:solidFill>
              <a:srgbClr val="BD2BB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17" idx="1"/>
          </p:cNvCxnSpPr>
          <p:nvPr/>
        </p:nvCxnSpPr>
        <p:spPr>
          <a:xfrm flipV="1">
            <a:off x="6620471" y="4693609"/>
            <a:ext cx="597616" cy="507965"/>
          </a:xfrm>
          <a:prstGeom prst="straightConnector1">
            <a:avLst/>
          </a:prstGeom>
          <a:ln>
            <a:solidFill>
              <a:srgbClr val="BD2BB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18087" y="4370443"/>
            <a:ext cx="182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Langue contextualisée</a:t>
            </a:r>
            <a:endParaRPr lang="fr-FR" dirty="0">
              <a:solidFill>
                <a:srgbClr val="0000FF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378549" y="3912854"/>
          <a:ext cx="448212" cy="365760"/>
        </p:xfrm>
        <a:graphic>
          <a:graphicData uri="http://schemas.openxmlformats.org/drawingml/2006/table">
            <a:tbl>
              <a:tblPr/>
              <a:tblGrid>
                <a:gridCol w="448212"/>
              </a:tblGrid>
              <a:tr h="205448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FF0000"/>
                      </a:solidFill>
                      <a:prstDash val="solid"/>
                    </a:lnL>
                    <a:lnR w="12700" cmpd="sng">
                      <a:solidFill>
                        <a:srgbClr val="FF0000"/>
                      </a:solidFill>
                      <a:prstDash val="solid"/>
                    </a:lnR>
                    <a:lnT w="12700" cmpd="sng">
                      <a:solidFill>
                        <a:srgbClr val="FF0000"/>
                      </a:solidFill>
                      <a:prstDash val="solid"/>
                    </a:lnT>
                    <a:lnB w="12700" cmpd="sng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22" name="Straight Arrow Connector 21"/>
          <p:cNvCxnSpPr>
            <a:stCxn id="20" idx="3"/>
          </p:cNvCxnSpPr>
          <p:nvPr/>
        </p:nvCxnSpPr>
        <p:spPr>
          <a:xfrm flipV="1">
            <a:off x="5826761" y="3705088"/>
            <a:ext cx="1222855" cy="3906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049616" y="3453294"/>
            <a:ext cx="1700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Terme culture 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apparaît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6620471" y="4837371"/>
            <a:ext cx="597616" cy="887162"/>
          </a:xfrm>
          <a:prstGeom prst="straightConnector1">
            <a:avLst/>
          </a:prstGeom>
          <a:ln>
            <a:solidFill>
              <a:srgbClr val="BD2BB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2007618" y="3305848"/>
          <a:ext cx="1008478" cy="365760"/>
        </p:xfrm>
        <a:graphic>
          <a:graphicData uri="http://schemas.openxmlformats.org/drawingml/2006/table">
            <a:tbl>
              <a:tblPr/>
              <a:tblGrid>
                <a:gridCol w="1008478"/>
              </a:tblGrid>
              <a:tr h="16809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rgbClr val="FF0000"/>
                      </a:solidFill>
                      <a:prstDash val="solid"/>
                    </a:lnL>
                    <a:lnR w="12700" cmpd="sng">
                      <a:solidFill>
                        <a:srgbClr val="FF0000"/>
                      </a:solidFill>
                      <a:prstDash val="solid"/>
                    </a:lnR>
                    <a:lnT w="12700" cmpd="sng">
                      <a:solidFill>
                        <a:srgbClr val="FF0000"/>
                      </a:solidFill>
                      <a:prstDash val="solid"/>
                    </a:lnT>
                    <a:lnB w="12700" cmpd="sng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31" name="Straight Arrow Connector 30"/>
          <p:cNvCxnSpPr>
            <a:stCxn id="29" idx="1"/>
          </p:cNvCxnSpPr>
          <p:nvPr/>
        </p:nvCxnSpPr>
        <p:spPr>
          <a:xfrm flipH="1">
            <a:off x="1481667" y="3488728"/>
            <a:ext cx="525951" cy="1828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0" y="3305848"/>
            <a:ext cx="18208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</a:rPr>
              <a:t>Compétence</a:t>
            </a:r>
          </a:p>
          <a:p>
            <a:r>
              <a:rPr lang="fr-FR" sz="1600" dirty="0" smtClean="0">
                <a:solidFill>
                  <a:srgbClr val="0000FF"/>
                </a:solidFill>
              </a:rPr>
              <a:t>Sociolinguistique questionnée</a:t>
            </a:r>
            <a:endParaRPr lang="fr-FR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00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57590"/>
            <a:ext cx="6508377" cy="588328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Référentialisation 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7" name="Content Placeholder 6" descr="Carto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75" r="-12775"/>
          <a:stretch>
            <a:fillRect/>
          </a:stretch>
        </p:blipFill>
        <p:spPr>
          <a:xfrm>
            <a:off x="-485775" y="1325563"/>
            <a:ext cx="9310688" cy="5341937"/>
          </a:xfrm>
        </p:spPr>
      </p:pic>
    </p:spTree>
    <p:extLst>
      <p:ext uri="{BB962C8B-B14F-4D97-AF65-F5344CB8AC3E}">
        <p14:creationId xmlns:p14="http://schemas.microsoft.com/office/powerpoint/2010/main" val="3737234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arto2.pn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" b="746"/>
          <a:stretch>
            <a:fillRect/>
          </a:stretch>
        </p:blipFill>
        <p:spPr>
          <a:xfrm>
            <a:off x="1710266" y="690563"/>
            <a:ext cx="6705600" cy="5435600"/>
          </a:xfrm>
        </p:spPr>
      </p:pic>
    </p:spTree>
    <p:extLst>
      <p:ext uri="{BB962C8B-B14F-4D97-AF65-F5344CB8AC3E}">
        <p14:creationId xmlns:p14="http://schemas.microsoft.com/office/powerpoint/2010/main" val="4185943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Discussion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78756" y="1666822"/>
            <a:ext cx="7108043" cy="3448292"/>
          </a:xfrm>
        </p:spPr>
        <p:txBody>
          <a:bodyPr/>
          <a:lstStyle/>
          <a:p>
            <a:endParaRPr lang="fr-FR" dirty="0" smtClean="0"/>
          </a:p>
          <a:p>
            <a:pPr marL="0" indent="0" algn="just">
              <a:buNone/>
            </a:pPr>
            <a:endParaRPr lang="fr-FR" dirty="0" smtClean="0"/>
          </a:p>
          <a:p>
            <a:pPr marL="0" indent="0" algn="just">
              <a:buNone/>
            </a:pPr>
            <a:r>
              <a:rPr lang="fr-FR" dirty="0" smtClean="0"/>
              <a:t>De quelle « authenticité » parlons-nous dans le modèle du praticien designer? En quoi est-il </a:t>
            </a:r>
            <a:r>
              <a:rPr lang="fr-FR" dirty="0" err="1" smtClean="0"/>
              <a:t>rogérien</a:t>
            </a:r>
            <a:r>
              <a:rPr lang="fr-FR" dirty="0" smtClean="0"/>
              <a:t>?</a:t>
            </a:r>
          </a:p>
          <a:p>
            <a:pPr algn="just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1650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908448" y="1966673"/>
            <a:ext cx="7321152" cy="4302365"/>
          </a:xfrm>
        </p:spPr>
        <p:txBody>
          <a:bodyPr/>
          <a:lstStyle/>
          <a:p>
            <a:pPr marL="0" indent="0">
              <a:buNone/>
            </a:pPr>
            <a:r>
              <a:rPr lang="fr-FR" sz="4000" dirty="0" smtClean="0"/>
              <a:t>Qu’en est-il de l’apprentissage dans notre système de formation professionnelle? De quelle « authenticité » parle-t-on ?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2589012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flipV="1">
            <a:off x="457200" y="255757"/>
            <a:ext cx="8229600" cy="11464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3166" y="934831"/>
            <a:ext cx="7813633" cy="5334207"/>
          </a:xfrm>
        </p:spPr>
        <p:txBody>
          <a:bodyPr/>
          <a:lstStyle/>
          <a:p>
            <a:r>
              <a:rPr lang="fr-FR" sz="2600" dirty="0" smtClean="0"/>
              <a:t>L’approche collaborative entre pairs autour de la création permet à chaque praticien d’être soi-même, sincère dans l’échange. Le pouvoir n’est pas exercé par le formateur mais par l’ensemble des praticiens de la communauté. </a:t>
            </a:r>
          </a:p>
          <a:p>
            <a:r>
              <a:rPr lang="fr-FR" sz="2600" dirty="0" smtClean="0"/>
              <a:t>L’approche collaborative favorise l’authenticité dans la confrontation, l’ouverture aux expériences des autres, l’acceptation de points de vue contraires puisqu’elle ne vise pas la conformité aux standards.</a:t>
            </a:r>
          </a:p>
          <a:p>
            <a:r>
              <a:rPr lang="fr-FR" sz="2600" dirty="0" smtClean="0"/>
              <a:t>Une micro-culture se constitue à partir des « actes </a:t>
            </a:r>
            <a:r>
              <a:rPr lang="fr-FR" sz="2600" dirty="0" err="1" smtClean="0"/>
              <a:t>sociodiscursifs</a:t>
            </a:r>
            <a:r>
              <a:rPr lang="fr-FR" sz="2600" dirty="0" smtClean="0"/>
              <a:t> » allant du partage d’expérience au débat.</a:t>
            </a:r>
            <a:r>
              <a:rPr lang="fr-FR" sz="2600" dirty="0"/>
              <a:t> </a:t>
            </a:r>
            <a:r>
              <a:rPr lang="fr-FR" sz="2600" dirty="0" smtClean="0"/>
              <a:t>Le conflit sociocognitif généré par l’activité de création est moteur.</a:t>
            </a:r>
          </a:p>
        </p:txBody>
      </p:sp>
    </p:spTree>
    <p:extLst>
      <p:ext uri="{BB962C8B-B14F-4D97-AF65-F5344CB8AC3E}">
        <p14:creationId xmlns:p14="http://schemas.microsoft.com/office/powerpoint/2010/main" val="4233560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flipV="1">
            <a:off x="457200" y="308671"/>
            <a:ext cx="8229600" cy="326329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87747"/>
            <a:ext cx="8229600" cy="5281292"/>
          </a:xfrm>
        </p:spPr>
        <p:txBody>
          <a:bodyPr/>
          <a:lstStyle/>
          <a:p>
            <a:r>
              <a:rPr lang="fr-FR" sz="2800" dirty="0"/>
              <a:t>Congruence, empathie, bienveillance émergent du </a:t>
            </a:r>
            <a:r>
              <a:rPr lang="fr-FR" sz="2800" dirty="0" smtClean="0"/>
              <a:t>« processus </a:t>
            </a:r>
            <a:r>
              <a:rPr lang="fr-FR" sz="2800" dirty="0"/>
              <a:t>dialogique </a:t>
            </a:r>
            <a:r>
              <a:rPr lang="fr-FR" sz="2800" dirty="0" smtClean="0"/>
              <a:t>et </a:t>
            </a:r>
            <a:r>
              <a:rPr lang="fr-FR" sz="2800" dirty="0" err="1" smtClean="0"/>
              <a:t>interévaluatif</a:t>
            </a:r>
            <a:r>
              <a:rPr lang="fr-FR" sz="2800" dirty="0" smtClean="0"/>
              <a:t> » inhérent aux communautés de pratique animées par une « intentionnalité collective »</a:t>
            </a:r>
          </a:p>
          <a:p>
            <a:r>
              <a:rPr lang="fr-FR" sz="2800" dirty="0" smtClean="0"/>
              <a:t>Le praticien designer éprouve sa subjectivité à travers le regard de l’Autre. L’Autre s’avère être un révélateur de soi, de ses compétences. L’Autre n’est pas « l’incarnation abstraite d’une exigence » institutionnelle ou « le conduit stérile au travers duquel » les </a:t>
            </a:r>
            <a:r>
              <a:rPr lang="fr-FR" sz="2800" i="1" dirty="0" smtClean="0"/>
              <a:t>bonnes pratiques « </a:t>
            </a:r>
            <a:r>
              <a:rPr lang="fr-FR" sz="2800" dirty="0" smtClean="0"/>
              <a:t>sont transmises » (Rogers: 195).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9881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790290"/>
            <a:ext cx="9144000" cy="2742759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Merci</a:t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b="1" dirty="0" smtClean="0">
                <a:solidFill>
                  <a:srgbClr val="0000FF"/>
                </a:solidFill>
              </a:rPr>
              <a:t> pour votre attention!</a:t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</a:rPr>
              <a:t>frederique.longuet@espe-paris.fr</a:t>
            </a:r>
            <a:r>
              <a:rPr lang="en-US" sz="1600" b="1" dirty="0" smtClean="0">
                <a:solidFill>
                  <a:srgbClr val="0000FF"/>
                </a:solidFill>
              </a:rPr>
              <a:t/>
            </a:r>
            <a:br>
              <a:rPr lang="en-US" sz="1600" b="1" dirty="0" smtClean="0">
                <a:solidFill>
                  <a:srgbClr val="0000FF"/>
                </a:solidFill>
              </a:rPr>
            </a:b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52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3366FF"/>
                </a:solidFill>
                <a:latin typeface="Calibri" charset="0"/>
              </a:rPr>
              <a:t>Modèle du praticien réflexif</a:t>
            </a:r>
            <a:endParaRPr lang="fr-FR" dirty="0">
              <a:solidFill>
                <a:srgbClr val="3366FF"/>
              </a:solidFill>
              <a:latin typeface="Calibri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0391452"/>
              </p:ext>
            </p:extLst>
          </p:nvPr>
        </p:nvGraphicFramePr>
        <p:xfrm>
          <a:off x="483660" y="1642897"/>
          <a:ext cx="8229600" cy="4291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899627" y="1781471"/>
            <a:ext cx="2866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800080"/>
                </a:solidFill>
              </a:rPr>
              <a:t>Profil agent de l’Etat exécutant (</a:t>
            </a:r>
            <a:r>
              <a:rPr lang="fr-FR" b="1" dirty="0" err="1" smtClean="0">
                <a:solidFill>
                  <a:srgbClr val="800080"/>
                </a:solidFill>
              </a:rPr>
              <a:t>Hutmacher</a:t>
            </a:r>
            <a:r>
              <a:rPr lang="fr-FR" b="1" dirty="0" smtClean="0">
                <a:solidFill>
                  <a:srgbClr val="800080"/>
                </a:solidFill>
              </a:rPr>
              <a:t>, 2004)</a:t>
            </a:r>
            <a:endParaRPr lang="fr-FR" b="1" dirty="0">
              <a:solidFill>
                <a:srgbClr val="800080"/>
              </a:solidFill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H="1" flipV="1">
            <a:off x="7735026" y="2054864"/>
            <a:ext cx="8820" cy="3210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7355771" y="5379688"/>
            <a:ext cx="1190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Novice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7355771" y="1642897"/>
            <a:ext cx="1252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Expert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3366FF"/>
                </a:solidFill>
              </a:rPr>
              <a:t>Bienveillance?</a:t>
            </a:r>
            <a:endParaRPr lang="fr-FR" dirty="0">
              <a:solidFill>
                <a:srgbClr val="3366FF"/>
              </a:solidFill>
            </a:endParaRPr>
          </a:p>
        </p:txBody>
      </p:sp>
      <p:pic>
        <p:nvPicPr>
          <p:cNvPr id="4" name="Espace réservé du contenu 3" descr="imagesformateurnovic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106" r="-261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15356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399" y="927963"/>
            <a:ext cx="7790155" cy="958850"/>
          </a:xfrm>
        </p:spPr>
        <p:txBody>
          <a:bodyPr/>
          <a:lstStyle/>
          <a:p>
            <a:r>
              <a:rPr lang="fr-FR" dirty="0">
                <a:solidFill>
                  <a:srgbClr val="3366FF"/>
                </a:solidFill>
              </a:rPr>
              <a:t>P</a:t>
            </a:r>
            <a:r>
              <a:rPr lang="fr-FR" dirty="0" smtClean="0">
                <a:solidFill>
                  <a:srgbClr val="3366FF"/>
                </a:solidFill>
              </a:rPr>
              <a:t>ermettre de révéler </a:t>
            </a:r>
            <a:br>
              <a:rPr lang="fr-FR" dirty="0" smtClean="0">
                <a:solidFill>
                  <a:srgbClr val="3366FF"/>
                </a:solidFill>
              </a:rPr>
            </a:br>
            <a:r>
              <a:rPr lang="fr-FR" dirty="0" smtClean="0">
                <a:solidFill>
                  <a:srgbClr val="3366FF"/>
                </a:solidFill>
              </a:rPr>
              <a:t>les potentialités </a:t>
            </a:r>
            <a:r>
              <a:rPr lang="fr-FR" smtClean="0">
                <a:solidFill>
                  <a:srgbClr val="3366FF"/>
                </a:solidFill>
              </a:rPr>
              <a:t>de chacun</a:t>
            </a:r>
            <a:endParaRPr lang="fr-FR" dirty="0">
              <a:solidFill>
                <a:srgbClr val="3366FF"/>
              </a:solidFill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42" y="2361460"/>
            <a:ext cx="6824805" cy="3907578"/>
          </a:xfrm>
        </p:spPr>
      </p:pic>
    </p:spTree>
    <p:extLst>
      <p:ext uri="{BB962C8B-B14F-4D97-AF65-F5344CB8AC3E}">
        <p14:creationId xmlns:p14="http://schemas.microsoft.com/office/powerpoint/2010/main" val="2308691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3366FF"/>
                </a:solidFill>
              </a:rPr>
              <a:t>En changeant de modèle et de démarche en formation initiale</a:t>
            </a:r>
            <a:endParaRPr lang="fr-FR" dirty="0">
              <a:solidFill>
                <a:srgbClr val="3366FF"/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313752"/>
              </p:ext>
            </p:extLst>
          </p:nvPr>
        </p:nvGraphicFramePr>
        <p:xfrm>
          <a:off x="457200" y="1978025"/>
          <a:ext cx="8229600" cy="4291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2736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754602" y="308671"/>
            <a:ext cx="7679184" cy="952469"/>
          </a:xfrm>
        </p:spPr>
        <p:txBody>
          <a:bodyPr/>
          <a:lstStyle/>
          <a:p>
            <a:r>
              <a:rPr lang="fr-FR" sz="2800" dirty="0" smtClean="0">
                <a:solidFill>
                  <a:srgbClr val="3366FF"/>
                </a:solidFill>
              </a:rPr>
              <a:t>Modèle du praticien designer </a:t>
            </a:r>
            <a:br>
              <a:rPr lang="fr-FR" sz="2800" dirty="0" smtClean="0">
                <a:solidFill>
                  <a:srgbClr val="3366FF"/>
                </a:solidFill>
              </a:rPr>
            </a:br>
            <a:r>
              <a:rPr lang="fr-FR" sz="2800" dirty="0">
                <a:solidFill>
                  <a:srgbClr val="3366FF"/>
                </a:solidFill>
              </a:rPr>
              <a:t>(</a:t>
            </a:r>
            <a:r>
              <a:rPr lang="fr-FR" sz="2800" dirty="0" err="1" smtClean="0">
                <a:solidFill>
                  <a:srgbClr val="3366FF"/>
                </a:solidFill>
              </a:rPr>
              <a:t>Schön</a:t>
            </a:r>
            <a:r>
              <a:rPr lang="fr-FR" sz="2800" dirty="0" smtClean="0">
                <a:solidFill>
                  <a:srgbClr val="3366FF"/>
                </a:solidFill>
              </a:rPr>
              <a:t>, 1983,1992, Bucciarelli</a:t>
            </a:r>
            <a:r>
              <a:rPr lang="fr-FR" sz="2800" dirty="0">
                <a:solidFill>
                  <a:srgbClr val="3366FF"/>
                </a:solidFill>
              </a:rPr>
              <a:t>,</a:t>
            </a:r>
            <a:r>
              <a:rPr lang="fr-FR" sz="2800" dirty="0" smtClean="0">
                <a:solidFill>
                  <a:srgbClr val="3366FF"/>
                </a:solidFill>
              </a:rPr>
              <a:t>1988, 1994, 2001)</a:t>
            </a:r>
            <a:endParaRPr lang="fr-FR" sz="2800" dirty="0">
              <a:solidFill>
                <a:srgbClr val="3366FF"/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dirty="0" smtClean="0"/>
              <a:t>Profil acteur social responsable innovant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02484521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space réservé du texte 6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413922"/>
          </a:xfrm>
        </p:spPr>
        <p:txBody>
          <a:bodyPr/>
          <a:lstStyle/>
          <a:p>
            <a:pPr algn="ctr"/>
            <a:r>
              <a:rPr lang="fr-FR" dirty="0" smtClean="0"/>
              <a:t>Collectif enseignant</a:t>
            </a:r>
            <a:endParaRPr lang="fr-FR" dirty="0"/>
          </a:p>
        </p:txBody>
      </p:sp>
      <p:pic>
        <p:nvPicPr>
          <p:cNvPr id="9" name="Espace réservé du contenu 8" descr="développement personne.jpg"/>
          <p:cNvPicPr>
            <a:picLocks noGrp="1" noChangeAspect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132" b="-22132"/>
          <a:stretch>
            <a:fillRect/>
          </a:stretch>
        </p:blipFill>
        <p:spPr/>
      </p:pic>
      <p:sp>
        <p:nvSpPr>
          <p:cNvPr id="10" name="ZoneTexte 9"/>
          <p:cNvSpPr txBox="1"/>
          <p:nvPr/>
        </p:nvSpPr>
        <p:spPr>
          <a:xfrm>
            <a:off x="4797624" y="5468552"/>
            <a:ext cx="4346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6600"/>
                </a:solidFill>
              </a:rPr>
              <a:t>Démarche de recherche création pédagogique collective (Longuet, 2012)</a:t>
            </a:r>
            <a:endParaRPr lang="fr-FR" sz="20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797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3366FF"/>
                </a:solidFill>
              </a:rPr>
              <a:t>Contexte de recherche</a:t>
            </a:r>
            <a:endParaRPr lang="fr-FR" dirty="0">
              <a:solidFill>
                <a:srgbClr val="3366FF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754602" y="1978025"/>
            <a:ext cx="7932198" cy="4291013"/>
          </a:xfrm>
        </p:spPr>
        <p:txBody>
          <a:bodyPr/>
          <a:lstStyle/>
          <a:p>
            <a:pPr algn="just"/>
            <a:r>
              <a:rPr lang="fr-FR" sz="2400" dirty="0" smtClean="0"/>
              <a:t>Dispositif mis en place dans le parcours e-learning mobilité Master Enseignement-Education-Médiation 1</a:t>
            </a:r>
            <a:r>
              <a:rPr lang="fr-FR" sz="2400" baseline="30000" dirty="0" smtClean="0"/>
              <a:t>er</a:t>
            </a:r>
            <a:r>
              <a:rPr lang="fr-FR" sz="2400" dirty="0" smtClean="0"/>
              <a:t> degré IUFM de Paris 2011/12</a:t>
            </a:r>
          </a:p>
          <a:p>
            <a:pPr algn="just"/>
            <a:r>
              <a:rPr lang="fr-FR" sz="2400" dirty="0" smtClean="0"/>
              <a:t>Contrainte de création: Concevoir collectivement des livres numériques interactifs (élève créateur) pour l’apprentissage du FLE à l’école primaire</a:t>
            </a:r>
          </a:p>
          <a:p>
            <a:r>
              <a:rPr lang="fr-FR" sz="2400" dirty="0" smtClean="0"/>
              <a:t>Didactique en acte qui place les étudiants dans une logique de construction individuelle et collective de la professionnalité par l’activité de création dialoguée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2729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2458" y="635000"/>
            <a:ext cx="7994342" cy="958850"/>
          </a:xfrm>
        </p:spPr>
        <p:txBody>
          <a:bodyPr/>
          <a:lstStyle/>
          <a:p>
            <a:r>
              <a:rPr lang="fr-FR" sz="3600" dirty="0" smtClean="0">
                <a:solidFill>
                  <a:srgbClr val="3366FF"/>
                </a:solidFill>
              </a:rPr>
              <a:t>Une recherche enrichie par le web social</a:t>
            </a:r>
            <a:endParaRPr lang="fr-FR" sz="3600" dirty="0">
              <a:solidFill>
                <a:srgbClr val="3366FF"/>
              </a:solidFill>
            </a:endParaRPr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986895"/>
              </p:ext>
            </p:extLst>
          </p:nvPr>
        </p:nvGraphicFramePr>
        <p:xfrm>
          <a:off x="865573" y="1798037"/>
          <a:ext cx="7346272" cy="3386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9775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esespe2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presespe2.pot</Template>
  <TotalTime>940</TotalTime>
  <Words>374</Words>
  <Application>Microsoft Macintosh PowerPoint</Application>
  <PresentationFormat>Présentation à l'écran (4:3)</PresentationFormat>
  <Paragraphs>71</Paragraphs>
  <Slides>22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presespe2</vt:lpstr>
      <vt:lpstr>Du praticien réflexif au praticien designer</vt:lpstr>
      <vt:lpstr>Présentation PowerPoint</vt:lpstr>
      <vt:lpstr>Modèle du praticien réflexif</vt:lpstr>
      <vt:lpstr>Bienveillance?</vt:lpstr>
      <vt:lpstr>Permettre de révéler  les potentialités de chacun</vt:lpstr>
      <vt:lpstr>En changeant de modèle et de démarche en formation initiale</vt:lpstr>
      <vt:lpstr>Modèle du praticien designer  (Schön, 1983,1992, Bucciarelli,1988, 1994, 2001)</vt:lpstr>
      <vt:lpstr>Contexte de recherche</vt:lpstr>
      <vt:lpstr>Une recherche enrichie par le web social</vt:lpstr>
      <vt:lpstr>Démarche méthodologique</vt:lpstr>
      <vt:lpstr>Naming Constraining</vt:lpstr>
      <vt:lpstr>Negotiating</vt:lpstr>
      <vt:lpstr>Negotiating</vt:lpstr>
      <vt:lpstr>Decision making</vt:lpstr>
      <vt:lpstr>Frame experiment (janvier)</vt:lpstr>
      <vt:lpstr>Move (mars)</vt:lpstr>
      <vt:lpstr>Référentialisation </vt:lpstr>
      <vt:lpstr>Présentation PowerPoint</vt:lpstr>
      <vt:lpstr>Discussion</vt:lpstr>
      <vt:lpstr>Présentation PowerPoint</vt:lpstr>
      <vt:lpstr>Présentation PowerPoint</vt:lpstr>
      <vt:lpstr>Merci  pour votre attention!  frederique.longuet@espe-paris.fr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Frédérique Longuet</dc:creator>
  <cp:lastModifiedBy>Frédérique Longuet</cp:lastModifiedBy>
  <cp:revision>102</cp:revision>
  <dcterms:created xsi:type="dcterms:W3CDTF">2015-05-23T11:43:15Z</dcterms:created>
  <dcterms:modified xsi:type="dcterms:W3CDTF">2016-02-07T14:25:05Z</dcterms:modified>
</cp:coreProperties>
</file>